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96" r:id="rId5"/>
    <p:sldId id="293" r:id="rId6"/>
    <p:sldId id="294" r:id="rId7"/>
    <p:sldId id="295" r:id="rId8"/>
    <p:sldId id="299" r:id="rId9"/>
    <p:sldId id="260" r:id="rId10"/>
    <p:sldId id="259" r:id="rId11"/>
    <p:sldId id="297" r:id="rId12"/>
    <p:sldId id="272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7" r:id="rId25"/>
    <p:sldId id="261" r:id="rId26"/>
    <p:sldId id="288" r:id="rId27"/>
    <p:sldId id="285" r:id="rId28"/>
    <p:sldId id="286" r:id="rId29"/>
    <p:sldId id="298" r:id="rId30"/>
    <p:sldId id="292" r:id="rId31"/>
    <p:sldId id="291" r:id="rId32"/>
  </p:sldIdLst>
  <p:sldSz cx="14630400" cy="8229600"/>
  <p:notesSz cx="8229600" cy="146304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B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9" d="100"/>
          <a:sy n="59" d="100"/>
        </p:scale>
        <p:origin x="460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8751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398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5933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8563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737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810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987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852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37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mrhowd.com/techex/" TargetMode="External"/><Relationship Id="rId4" Type="http://schemas.openxmlformats.org/officeDocument/2006/relationships/image" Target="../media/image10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www.mrhowd.com/techex/" TargetMode="Externa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2257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312664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170432" y="5559552"/>
            <a:ext cx="378561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192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Author: abdussami2307e@aptechgdn.net</a:t>
            </a:r>
            <a:endParaRPr lang="en-US" sz="1920" dirty="0"/>
          </a:p>
        </p:txBody>
      </p:sp>
      <p:sp>
        <p:nvSpPr>
          <p:cNvPr id="8" name="Text 2"/>
          <p:cNvSpPr/>
          <p:nvPr/>
        </p:nvSpPr>
        <p:spPr>
          <a:xfrm>
            <a:off x="685800" y="4251960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6620"/>
              </a:lnSpc>
              <a:buNone/>
            </a:pPr>
            <a:r>
              <a:rPr lang="en-US" sz="5290" dirty="0">
                <a:solidFill>
                  <a:srgbClr val="380B21"/>
                </a:solidFill>
                <a:latin typeface="思源宋体-Medium" pitchFamily="34" charset="0"/>
                <a:ea typeface="思源宋体-Medium" pitchFamily="34" charset="-122"/>
              </a:rPr>
              <a:t>Documentation - AspireEdge</a:t>
            </a:r>
            <a:endParaRPr lang="en-US" sz="529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60450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2257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310128"/>
            <a:ext cx="13267944" cy="41148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840480"/>
            <a:ext cx="13267944" cy="41148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370832"/>
            <a:ext cx="13267944" cy="41148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901184"/>
            <a:ext cx="13267944" cy="41148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422392"/>
            <a:ext cx="13267944" cy="41148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952744"/>
            <a:ext cx="13267944" cy="41148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483096"/>
            <a:ext cx="13267944" cy="41148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7013448"/>
            <a:ext cx="13267944" cy="41148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7543800"/>
            <a:ext cx="13267944" cy="41148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685800" y="2852928"/>
            <a:ext cx="13267944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40"/>
              </a:lnSpc>
              <a:buNone/>
            </a:pPr>
            <a:r>
              <a:rPr lang="en-US" sz="2110" dirty="0">
                <a:solidFill>
                  <a:srgbClr val="380B21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Project Requirements</a:t>
            </a:r>
            <a:endParaRPr lang="en-US" sz="2110" dirty="0"/>
          </a:p>
        </p:txBody>
      </p:sp>
      <p:sp>
        <p:nvSpPr>
          <p:cNvPr id="14" name="Text 1"/>
          <p:cNvSpPr/>
          <p:nvPr/>
        </p:nvSpPr>
        <p:spPr>
          <a:xfrm>
            <a:off x="822960" y="3447288"/>
            <a:ext cx="12993624" cy="1371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1050"/>
              </a:lnSpc>
            </a:pPr>
            <a:r>
              <a:rPr lang="en-US" sz="1200" b="1" dirty="0">
                <a:solidFill>
                  <a:srgbClr val="4C293A"/>
                </a:solidFill>
                <a:ea typeface="思源宋体-Medium" pitchFamily="34" charset="-122"/>
              </a:rPr>
              <a:t>Authentication: Secure email-based registration with verification and login.</a:t>
            </a:r>
          </a:p>
        </p:txBody>
      </p:sp>
      <p:sp>
        <p:nvSpPr>
          <p:cNvPr id="15" name="Text 2"/>
          <p:cNvSpPr/>
          <p:nvPr/>
        </p:nvSpPr>
        <p:spPr>
          <a:xfrm>
            <a:off x="822960" y="3977640"/>
            <a:ext cx="12993624" cy="1371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1050"/>
              </a:lnSpc>
            </a:pPr>
            <a:r>
              <a:rPr lang="en-US" sz="1200" b="1" dirty="0">
                <a:solidFill>
                  <a:srgbClr val="4C293A"/>
                </a:solidFill>
                <a:ea typeface="思源宋体-Medium" pitchFamily="34" charset="-122"/>
              </a:rPr>
              <a:t>User Categories: Student (Grades 8–12), Undergraduate, Postgraduate, Professional.</a:t>
            </a:r>
          </a:p>
        </p:txBody>
      </p:sp>
      <p:sp>
        <p:nvSpPr>
          <p:cNvPr id="16" name="Text 3"/>
          <p:cNvSpPr/>
          <p:nvPr/>
        </p:nvSpPr>
        <p:spPr>
          <a:xfrm>
            <a:off x="822960" y="4507992"/>
            <a:ext cx="12993624" cy="1371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1050"/>
              </a:lnSpc>
            </a:pPr>
            <a:r>
              <a:rPr lang="en-US" sz="1200" b="1" dirty="0">
                <a:solidFill>
                  <a:srgbClr val="4C293A"/>
                </a:solidFill>
                <a:ea typeface="思源宋体-Medium" pitchFamily="34" charset="-122"/>
              </a:rPr>
              <a:t>Career Bank: Career exploration industry and skills, with education paths.</a:t>
            </a:r>
          </a:p>
        </p:txBody>
      </p:sp>
      <p:sp>
        <p:nvSpPr>
          <p:cNvPr id="26" name="Text 3">
            <a:extLst>
              <a:ext uri="{FF2B5EF4-FFF2-40B4-BE49-F238E27FC236}">
                <a16:creationId xmlns:a16="http://schemas.microsoft.com/office/drawing/2014/main" xmlns="" id="{80426D1F-9EBF-39A8-2CAC-04D43A5D1FAA}"/>
              </a:ext>
            </a:extLst>
          </p:cNvPr>
          <p:cNvSpPr/>
          <p:nvPr/>
        </p:nvSpPr>
        <p:spPr>
          <a:xfrm>
            <a:off x="818388" y="5036621"/>
            <a:ext cx="12993624" cy="1371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1050"/>
              </a:lnSpc>
            </a:pPr>
            <a:r>
              <a:rPr lang="en-US" sz="1200" b="1" dirty="0">
                <a:solidFill>
                  <a:srgbClr val="4C293A"/>
                </a:solidFill>
                <a:ea typeface="思源宋体-Medium" pitchFamily="34" charset="-122"/>
              </a:rPr>
              <a:t>Career Interest Quiz: Multi-Step quiz for personalized career suggestions.</a:t>
            </a:r>
          </a:p>
        </p:txBody>
      </p:sp>
      <p:sp>
        <p:nvSpPr>
          <p:cNvPr id="27" name="Text 3">
            <a:extLst>
              <a:ext uri="{FF2B5EF4-FFF2-40B4-BE49-F238E27FC236}">
                <a16:creationId xmlns:a16="http://schemas.microsoft.com/office/drawing/2014/main" xmlns="" id="{AEC6BCCC-A1E8-54DD-B1C6-3157CADFE4E0}"/>
              </a:ext>
            </a:extLst>
          </p:cNvPr>
          <p:cNvSpPr/>
          <p:nvPr/>
        </p:nvSpPr>
        <p:spPr>
          <a:xfrm>
            <a:off x="818388" y="6089904"/>
            <a:ext cx="12993624" cy="1371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1050"/>
              </a:lnSpc>
            </a:pPr>
            <a:r>
              <a:rPr lang="en-US" sz="1200" b="1" dirty="0">
                <a:solidFill>
                  <a:srgbClr val="4C293A"/>
                </a:solidFill>
                <a:ea typeface="思源宋体-Medium" pitchFamily="34" charset="-122"/>
              </a:rPr>
              <a:t>Resources Hub: Blogs, eBooks, videos, and gallery with search, filter, and bookmarking.</a:t>
            </a:r>
          </a:p>
        </p:txBody>
      </p:sp>
      <p:sp>
        <p:nvSpPr>
          <p:cNvPr id="28" name="Text 3">
            <a:extLst>
              <a:ext uri="{FF2B5EF4-FFF2-40B4-BE49-F238E27FC236}">
                <a16:creationId xmlns:a16="http://schemas.microsoft.com/office/drawing/2014/main" xmlns="" id="{7542E490-BD5F-1158-22AB-D5290E284182}"/>
              </a:ext>
            </a:extLst>
          </p:cNvPr>
          <p:cNvSpPr/>
          <p:nvPr/>
        </p:nvSpPr>
        <p:spPr>
          <a:xfrm>
            <a:off x="822960" y="6632448"/>
            <a:ext cx="12993624" cy="1371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1050"/>
              </a:lnSpc>
            </a:pPr>
            <a:r>
              <a:rPr lang="en-US" sz="1200" b="1" dirty="0">
                <a:solidFill>
                  <a:srgbClr val="4C293A"/>
                </a:solidFill>
                <a:ea typeface="思源宋体-Medium" pitchFamily="34" charset="-122"/>
              </a:rPr>
              <a:t>Multimedia Guidance: Videos, podcasts, career talks, and student panels.</a:t>
            </a:r>
          </a:p>
        </p:txBody>
      </p:sp>
      <p:sp>
        <p:nvSpPr>
          <p:cNvPr id="29" name="Text 3">
            <a:extLst>
              <a:ext uri="{FF2B5EF4-FFF2-40B4-BE49-F238E27FC236}">
                <a16:creationId xmlns:a16="http://schemas.microsoft.com/office/drawing/2014/main" xmlns="" id="{496B1A82-2635-3E96-0316-C5392243F423}"/>
              </a:ext>
            </a:extLst>
          </p:cNvPr>
          <p:cNvSpPr/>
          <p:nvPr/>
        </p:nvSpPr>
        <p:spPr>
          <a:xfrm>
            <a:off x="818388" y="7158626"/>
            <a:ext cx="12993624" cy="1371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1050"/>
              </a:lnSpc>
            </a:pPr>
            <a:r>
              <a:rPr lang="en-US" sz="1200" b="1" dirty="0">
                <a:solidFill>
                  <a:srgbClr val="4C293A"/>
                </a:solidFill>
                <a:ea typeface="思源宋体-Medium" pitchFamily="34" charset="-122"/>
              </a:rPr>
              <a:t>Testimonials: Carousel of success stories.</a:t>
            </a:r>
          </a:p>
        </p:txBody>
      </p:sp>
      <p:sp>
        <p:nvSpPr>
          <p:cNvPr id="30" name="Text 3">
            <a:extLst>
              <a:ext uri="{FF2B5EF4-FFF2-40B4-BE49-F238E27FC236}">
                <a16:creationId xmlns:a16="http://schemas.microsoft.com/office/drawing/2014/main" xmlns="" id="{1815E979-C9D5-BF41-CB73-F656A6D9ED95}"/>
              </a:ext>
            </a:extLst>
          </p:cNvPr>
          <p:cNvSpPr/>
          <p:nvPr/>
        </p:nvSpPr>
        <p:spPr>
          <a:xfrm>
            <a:off x="818388" y="7676388"/>
            <a:ext cx="12993624" cy="1371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1050"/>
              </a:lnSpc>
            </a:pPr>
            <a:r>
              <a:rPr lang="en-US" sz="1200" b="1" dirty="0">
                <a:solidFill>
                  <a:srgbClr val="4C293A"/>
                </a:solidFill>
                <a:ea typeface="思源宋体-Medium" pitchFamily="34" charset="-122"/>
              </a:rPr>
              <a:t>Feedback Forms: For inquiries, bug reports, and suggestions.</a:t>
            </a:r>
          </a:p>
        </p:txBody>
      </p:sp>
      <p:sp>
        <p:nvSpPr>
          <p:cNvPr id="31" name="Text 3">
            <a:extLst>
              <a:ext uri="{FF2B5EF4-FFF2-40B4-BE49-F238E27FC236}">
                <a16:creationId xmlns:a16="http://schemas.microsoft.com/office/drawing/2014/main" xmlns="" id="{6383B6A4-2D50-CF23-DB30-2BF4BDE3D439}"/>
              </a:ext>
            </a:extLst>
          </p:cNvPr>
          <p:cNvSpPr/>
          <p:nvPr/>
        </p:nvSpPr>
        <p:spPr>
          <a:xfrm>
            <a:off x="818388" y="5568696"/>
            <a:ext cx="12993624" cy="1371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1050"/>
              </a:lnSpc>
            </a:pPr>
            <a:r>
              <a:rPr lang="en-US" sz="1200" b="1" dirty="0">
                <a:solidFill>
                  <a:srgbClr val="4C293A"/>
                </a:solidFill>
                <a:ea typeface="思源宋体-Medium" pitchFamily="34" charset="-122"/>
              </a:rPr>
              <a:t>Coaching Tools: Stream Selector, CV templates, interview questions, do’s and don’ts.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60450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2257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310128"/>
            <a:ext cx="13267944" cy="411480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685800" y="2852928"/>
            <a:ext cx="13267944" cy="33832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40"/>
              </a:lnSpc>
              <a:buNone/>
            </a:pPr>
            <a:r>
              <a:rPr lang="en-US" sz="2110" dirty="0">
                <a:solidFill>
                  <a:srgbClr val="380B21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Project Requirements</a:t>
            </a:r>
            <a:endParaRPr lang="en-US" sz="2110" dirty="0"/>
          </a:p>
        </p:txBody>
      </p:sp>
      <p:sp>
        <p:nvSpPr>
          <p:cNvPr id="23" name="Text 3">
            <a:extLst>
              <a:ext uri="{FF2B5EF4-FFF2-40B4-BE49-F238E27FC236}">
                <a16:creationId xmlns:a16="http://schemas.microsoft.com/office/drawing/2014/main" xmlns="" id="{6143369B-B238-B209-DA53-FF288C5E211F}"/>
              </a:ext>
            </a:extLst>
          </p:cNvPr>
          <p:cNvSpPr/>
          <p:nvPr/>
        </p:nvSpPr>
        <p:spPr>
          <a:xfrm>
            <a:off x="818388" y="3447288"/>
            <a:ext cx="12993624" cy="1371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1050"/>
              </a:lnSpc>
            </a:pPr>
            <a:r>
              <a:rPr lang="en-US" sz="1200" b="1" dirty="0">
                <a:solidFill>
                  <a:srgbClr val="4C293A"/>
                </a:solidFill>
                <a:ea typeface="思源宋体-Medium" pitchFamily="34" charset="-122"/>
              </a:rPr>
              <a:t>Notifications: Push alerts for updates and new resources</a:t>
            </a:r>
          </a:p>
        </p:txBody>
      </p:sp>
    </p:spTree>
    <p:extLst>
      <p:ext uri="{BB962C8B-B14F-4D97-AF65-F5344CB8AC3E}">
        <p14:creationId xmlns:p14="http://schemas.microsoft.com/office/powerpoint/2010/main" val="421777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806440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773936"/>
            <a:ext cx="13267944" cy="1828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11520" dirty="0" smtClean="0">
                <a:solidFill>
                  <a:srgbClr val="380B21"/>
                </a:solidFill>
                <a:latin typeface="思源宋体-Medium" pitchFamily="34" charset="0"/>
                <a:ea typeface="思源宋体-Medium" pitchFamily="34" charset="-122"/>
              </a:rPr>
              <a:t>05</a:t>
            </a:r>
          </a:p>
        </p:txBody>
      </p:sp>
      <p:sp>
        <p:nvSpPr>
          <p:cNvPr id="6" name="Text 1"/>
          <p:cNvSpPr/>
          <p:nvPr/>
        </p:nvSpPr>
        <p:spPr>
          <a:xfrm>
            <a:off x="685800" y="382219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428853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745736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6620"/>
              </a:lnSpc>
              <a:buNone/>
            </a:pPr>
            <a:r>
              <a:rPr lang="en-US" sz="5290" dirty="0">
                <a:solidFill>
                  <a:srgbClr val="380B21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Functional Requirements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6053328"/>
            <a:ext cx="13267944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30"/>
              </a:lnSpc>
              <a:buNone/>
            </a:pPr>
            <a:r>
              <a:rPr lang="en-US" sz="122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 </a:t>
            </a:r>
            <a:endParaRPr lang="en-US" sz="122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1984248"/>
            <a:ext cx="6510528" cy="87782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3081528"/>
            <a:ext cx="6510528" cy="87782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4187952"/>
            <a:ext cx="6510528" cy="87782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5285232"/>
            <a:ext cx="6510528" cy="877824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072" y="1984248"/>
            <a:ext cx="6510528" cy="877824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072" y="3081528"/>
            <a:ext cx="6510528" cy="877824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072" y="4187952"/>
            <a:ext cx="6510528" cy="877824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1328" y="2176272"/>
            <a:ext cx="5532120" cy="493776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1328" y="3273552"/>
            <a:ext cx="5532120" cy="493776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1328" y="4379976"/>
            <a:ext cx="5532120" cy="493776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1328" y="5486400"/>
            <a:ext cx="5532120" cy="493776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1312" y="2176272"/>
            <a:ext cx="5532120" cy="493776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1312" y="3273552"/>
            <a:ext cx="5532120" cy="493776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1312" y="4379976"/>
            <a:ext cx="5532120" cy="493776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824" y="2157984"/>
            <a:ext cx="420624" cy="420624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824" y="3264408"/>
            <a:ext cx="420624" cy="420624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824" y="4361688"/>
            <a:ext cx="420624" cy="420624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824" y="5468112"/>
            <a:ext cx="420624" cy="420624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7808" y="2157984"/>
            <a:ext cx="420624" cy="420624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7808" y="3264408"/>
            <a:ext cx="420624" cy="420624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7808" y="4361688"/>
            <a:ext cx="420624" cy="420624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685800" y="1133856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380B21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Authentication (Login/SignUp)</a:t>
            </a:r>
            <a:endParaRPr lang="en-US" sz="3840" dirty="0"/>
          </a:p>
        </p:txBody>
      </p:sp>
      <p:sp>
        <p:nvSpPr>
          <p:cNvPr id="26" name="Text 1"/>
          <p:cNvSpPr/>
          <p:nvPr/>
        </p:nvSpPr>
        <p:spPr>
          <a:xfrm>
            <a:off x="1024128" y="2194560"/>
            <a:ext cx="137160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454545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1</a:t>
            </a:r>
            <a:endParaRPr lang="en-US" sz="1920" dirty="0"/>
          </a:p>
        </p:txBody>
      </p:sp>
      <p:sp>
        <p:nvSpPr>
          <p:cNvPr id="27" name="Text 2"/>
          <p:cNvSpPr/>
          <p:nvPr/>
        </p:nvSpPr>
        <p:spPr>
          <a:xfrm>
            <a:off x="1481328" y="2176272"/>
            <a:ext cx="5532120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Users can register with their email, name, password, and selected tier.</a:t>
            </a:r>
            <a:endParaRPr lang="en-US" sz="1530" dirty="0"/>
          </a:p>
        </p:txBody>
      </p:sp>
      <p:sp>
        <p:nvSpPr>
          <p:cNvPr id="28" name="Text 3"/>
          <p:cNvSpPr/>
          <p:nvPr/>
        </p:nvSpPr>
        <p:spPr>
          <a:xfrm>
            <a:off x="1024128" y="3291840"/>
            <a:ext cx="137160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454545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3</a:t>
            </a:r>
            <a:endParaRPr lang="en-US" sz="1920" dirty="0"/>
          </a:p>
        </p:txBody>
      </p:sp>
      <p:sp>
        <p:nvSpPr>
          <p:cNvPr id="29" name="Text 4"/>
          <p:cNvSpPr/>
          <p:nvPr/>
        </p:nvSpPr>
        <p:spPr>
          <a:xfrm>
            <a:off x="1481328" y="3273552"/>
            <a:ext cx="5532120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Registered users can log in to access tier-specific features.</a:t>
            </a:r>
            <a:endParaRPr lang="en-US" sz="1530" dirty="0"/>
          </a:p>
        </p:txBody>
      </p:sp>
      <p:sp>
        <p:nvSpPr>
          <p:cNvPr id="30" name="Text 5"/>
          <p:cNvSpPr/>
          <p:nvPr/>
        </p:nvSpPr>
        <p:spPr>
          <a:xfrm>
            <a:off x="1024128" y="4398264"/>
            <a:ext cx="137160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454545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5</a:t>
            </a:r>
            <a:endParaRPr lang="en-US" sz="1920" dirty="0"/>
          </a:p>
        </p:txBody>
      </p:sp>
      <p:sp>
        <p:nvSpPr>
          <p:cNvPr id="31" name="Text 6"/>
          <p:cNvSpPr/>
          <p:nvPr/>
        </p:nvSpPr>
        <p:spPr>
          <a:xfrm>
            <a:off x="1481328" y="4379976"/>
            <a:ext cx="5532120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After login, the username will be displayed at the top right corner.</a:t>
            </a:r>
            <a:endParaRPr lang="en-US" sz="1530" dirty="0"/>
          </a:p>
        </p:txBody>
      </p:sp>
      <p:sp>
        <p:nvSpPr>
          <p:cNvPr id="32" name="Text 7"/>
          <p:cNvSpPr/>
          <p:nvPr/>
        </p:nvSpPr>
        <p:spPr>
          <a:xfrm>
            <a:off x="1024128" y="5495544"/>
            <a:ext cx="137160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454545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7</a:t>
            </a:r>
            <a:endParaRPr lang="en-US" sz="1920" dirty="0"/>
          </a:p>
        </p:txBody>
      </p:sp>
      <p:sp>
        <p:nvSpPr>
          <p:cNvPr id="33" name="Text 8"/>
          <p:cNvSpPr/>
          <p:nvPr/>
        </p:nvSpPr>
        <p:spPr>
          <a:xfrm>
            <a:off x="1481328" y="5486400"/>
            <a:ext cx="5532120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Each user tier will redirect to specific static or dynamic pages relevant to their career journey.</a:t>
            </a:r>
            <a:endParaRPr lang="en-US" sz="1530" dirty="0"/>
          </a:p>
        </p:txBody>
      </p:sp>
      <p:sp>
        <p:nvSpPr>
          <p:cNvPr id="34" name="Text 9"/>
          <p:cNvSpPr/>
          <p:nvPr/>
        </p:nvSpPr>
        <p:spPr>
          <a:xfrm>
            <a:off x="685800" y="6400800"/>
            <a:ext cx="13267944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ADMIN: This option allows administrators to log in directly to manage administrative tasks, such as adding, modifying, or deleting records in the career bank, quizzes, and updating resources.</a:t>
            </a:r>
            <a:endParaRPr lang="en-US" sz="1530" dirty="0"/>
          </a:p>
        </p:txBody>
      </p:sp>
      <p:sp>
        <p:nvSpPr>
          <p:cNvPr id="35" name="Text 10"/>
          <p:cNvSpPr/>
          <p:nvPr/>
        </p:nvSpPr>
        <p:spPr>
          <a:xfrm>
            <a:off x="7754112" y="2194560"/>
            <a:ext cx="137160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454545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2</a:t>
            </a:r>
            <a:endParaRPr lang="en-US" sz="1920" dirty="0"/>
          </a:p>
        </p:txBody>
      </p:sp>
      <p:sp>
        <p:nvSpPr>
          <p:cNvPr id="36" name="Text 11"/>
          <p:cNvSpPr/>
          <p:nvPr/>
        </p:nvSpPr>
        <p:spPr>
          <a:xfrm>
            <a:off x="7754112" y="3291840"/>
            <a:ext cx="137160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454545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4</a:t>
            </a:r>
            <a:endParaRPr lang="en-US" sz="1920" dirty="0"/>
          </a:p>
        </p:txBody>
      </p:sp>
      <p:sp>
        <p:nvSpPr>
          <p:cNvPr id="37" name="Text 12"/>
          <p:cNvSpPr/>
          <p:nvPr/>
        </p:nvSpPr>
        <p:spPr>
          <a:xfrm>
            <a:off x="8211312" y="2176272"/>
            <a:ext cx="5532120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Passwords must be securely stored in the database.</a:t>
            </a:r>
            <a:endParaRPr lang="en-US" sz="1530" dirty="0"/>
          </a:p>
        </p:txBody>
      </p:sp>
      <p:sp>
        <p:nvSpPr>
          <p:cNvPr id="38" name="Text 13"/>
          <p:cNvSpPr/>
          <p:nvPr/>
        </p:nvSpPr>
        <p:spPr>
          <a:xfrm>
            <a:off x="8211312" y="3273552"/>
            <a:ext cx="5532120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Proper error handling and validation (email format and password strength) is essential.</a:t>
            </a:r>
            <a:endParaRPr lang="en-US" sz="1530" dirty="0"/>
          </a:p>
        </p:txBody>
      </p:sp>
      <p:sp>
        <p:nvSpPr>
          <p:cNvPr id="39" name="Text 14"/>
          <p:cNvSpPr/>
          <p:nvPr/>
        </p:nvSpPr>
        <p:spPr>
          <a:xfrm>
            <a:off x="7754112" y="4398264"/>
            <a:ext cx="137160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454545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6</a:t>
            </a:r>
            <a:endParaRPr lang="en-US" sz="1920" dirty="0"/>
          </a:p>
        </p:txBody>
      </p:sp>
      <p:sp>
        <p:nvSpPr>
          <p:cNvPr id="40" name="Text 15"/>
          <p:cNvSpPr/>
          <p:nvPr/>
        </p:nvSpPr>
        <p:spPr>
          <a:xfrm>
            <a:off x="8211312" y="4379976"/>
            <a:ext cx="5532120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Users can select their category (Student, Graduate, or Professional) for personalized content.</a:t>
            </a:r>
            <a:endParaRPr lang="en-US" sz="153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136" y="3017520"/>
            <a:ext cx="8293608" cy="5029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0136" y="3703320"/>
            <a:ext cx="8293608" cy="284378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5660136" y="1481328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380B21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Career Bank</a:t>
            </a:r>
            <a:endParaRPr lang="en-US" sz="3840" dirty="0"/>
          </a:p>
        </p:txBody>
      </p:sp>
      <p:sp>
        <p:nvSpPr>
          <p:cNvPr id="7" name="Text 1"/>
          <p:cNvSpPr/>
          <p:nvPr/>
        </p:nvSpPr>
        <p:spPr>
          <a:xfrm>
            <a:off x="5660136" y="2304288"/>
            <a:ext cx="8293608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The Career Bank is a central feature that enables users to explore various career options.</a:t>
            </a:r>
            <a:endParaRPr lang="en-US" sz="1530" dirty="0"/>
          </a:p>
        </p:txBody>
      </p:sp>
      <p:sp>
        <p:nvSpPr>
          <p:cNvPr id="8" name="Text 2"/>
          <p:cNvSpPr/>
          <p:nvPr/>
        </p:nvSpPr>
        <p:spPr>
          <a:xfrm>
            <a:off x="5888736" y="3136392"/>
            <a:ext cx="784555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Browse and filter careers by industry (IT, Health, Design, Agriculture, etc.).</a:t>
            </a:r>
            <a:endParaRPr lang="en-US" sz="1530" dirty="0"/>
          </a:p>
        </p:txBody>
      </p:sp>
      <p:sp>
        <p:nvSpPr>
          <p:cNvPr id="9" name="Text 3"/>
          <p:cNvSpPr/>
          <p:nvPr/>
        </p:nvSpPr>
        <p:spPr>
          <a:xfrm>
            <a:off x="5888736" y="3831336"/>
            <a:ext cx="784555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Each career card displays:</a:t>
            </a:r>
            <a:endParaRPr lang="en-US" sz="1530" dirty="0"/>
          </a:p>
        </p:txBody>
      </p:sp>
      <p:sp>
        <p:nvSpPr>
          <p:cNvPr id="10" name="Text 4"/>
          <p:cNvSpPr/>
          <p:nvPr/>
        </p:nvSpPr>
        <p:spPr>
          <a:xfrm>
            <a:off x="5888736" y="4251960"/>
            <a:ext cx="784555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    • Title</a:t>
            </a:r>
            <a:endParaRPr lang="en-US" sz="1530" dirty="0"/>
          </a:p>
        </p:txBody>
      </p:sp>
      <p:sp>
        <p:nvSpPr>
          <p:cNvPr id="11" name="Text 5"/>
          <p:cNvSpPr/>
          <p:nvPr/>
        </p:nvSpPr>
        <p:spPr>
          <a:xfrm>
            <a:off x="5888736" y="4672584"/>
            <a:ext cx="784555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    • Short Description</a:t>
            </a:r>
            <a:endParaRPr lang="en-US" sz="1530" dirty="0"/>
          </a:p>
        </p:txBody>
      </p:sp>
      <p:sp>
        <p:nvSpPr>
          <p:cNvPr id="12" name="Text 6"/>
          <p:cNvSpPr/>
          <p:nvPr/>
        </p:nvSpPr>
        <p:spPr>
          <a:xfrm>
            <a:off x="5888736" y="5093208"/>
            <a:ext cx="784555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    • Required Skills</a:t>
            </a:r>
            <a:endParaRPr lang="en-US" sz="1530" dirty="0"/>
          </a:p>
        </p:txBody>
      </p:sp>
      <p:sp>
        <p:nvSpPr>
          <p:cNvPr id="13" name="Text 7"/>
          <p:cNvSpPr/>
          <p:nvPr/>
        </p:nvSpPr>
        <p:spPr>
          <a:xfrm>
            <a:off x="5888736" y="5513832"/>
            <a:ext cx="784555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    • Salary Range</a:t>
            </a:r>
            <a:endParaRPr lang="en-US" sz="1530" dirty="0"/>
          </a:p>
        </p:txBody>
      </p:sp>
      <p:sp>
        <p:nvSpPr>
          <p:cNvPr id="14" name="Text 8"/>
          <p:cNvSpPr/>
          <p:nvPr/>
        </p:nvSpPr>
        <p:spPr>
          <a:xfrm>
            <a:off x="5888736" y="5925312"/>
            <a:ext cx="7845552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    • Education Path (Typical academic journey and recommended degrees or certifications required).</a:t>
            </a:r>
            <a:endParaRPr lang="en-US" sz="153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651760"/>
            <a:ext cx="13267944" cy="25420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5385816"/>
            <a:ext cx="13267944" cy="128016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3465576"/>
            <a:ext cx="12819888" cy="150876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" y="6190488"/>
            <a:ext cx="12819888" cy="24688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6112" y="2862072"/>
            <a:ext cx="420624" cy="420624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6112" y="5596128"/>
            <a:ext cx="420624" cy="420624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685800" y="1362456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380B21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Admission and Coaching Tools</a:t>
            </a:r>
            <a:endParaRPr lang="en-US" sz="3840" dirty="0"/>
          </a:p>
        </p:txBody>
      </p:sp>
      <p:sp>
        <p:nvSpPr>
          <p:cNvPr id="11" name="Text 1"/>
          <p:cNvSpPr/>
          <p:nvPr/>
        </p:nvSpPr>
        <p:spPr>
          <a:xfrm>
            <a:off x="685800" y="218541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The Admission and Coaching Tools section provides essential guidance for academic and career advancement.</a:t>
            </a:r>
            <a:endParaRPr lang="en-US" sz="1530" dirty="0"/>
          </a:p>
        </p:txBody>
      </p:sp>
      <p:sp>
        <p:nvSpPr>
          <p:cNvPr id="12" name="Text 2"/>
          <p:cNvSpPr/>
          <p:nvPr/>
        </p:nvSpPr>
        <p:spPr>
          <a:xfrm>
            <a:off x="1042416" y="2889504"/>
            <a:ext cx="137160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454545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1</a:t>
            </a:r>
            <a:endParaRPr lang="en-US" sz="1920" dirty="0"/>
          </a:p>
        </p:txBody>
      </p:sp>
      <p:sp>
        <p:nvSpPr>
          <p:cNvPr id="13" name="Text 3"/>
          <p:cNvSpPr/>
          <p:nvPr/>
        </p:nvSpPr>
        <p:spPr>
          <a:xfrm>
            <a:off x="914400" y="3465576"/>
            <a:ext cx="1281988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Static modules include:</a:t>
            </a:r>
            <a:endParaRPr lang="en-US" sz="1530" dirty="0"/>
          </a:p>
        </p:txBody>
      </p:sp>
      <p:sp>
        <p:nvSpPr>
          <p:cNvPr id="14" name="Text 4"/>
          <p:cNvSpPr/>
          <p:nvPr/>
        </p:nvSpPr>
        <p:spPr>
          <a:xfrm>
            <a:off x="914400" y="3877056"/>
            <a:ext cx="1281988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    • Stream Selector: Assists students in choosing the right academic stream based on interests and strengths.</a:t>
            </a:r>
            <a:endParaRPr lang="en-US" sz="1530" dirty="0"/>
          </a:p>
        </p:txBody>
      </p:sp>
      <p:sp>
        <p:nvSpPr>
          <p:cNvPr id="15" name="Text 5"/>
          <p:cNvSpPr/>
          <p:nvPr/>
        </p:nvSpPr>
        <p:spPr>
          <a:xfrm>
            <a:off x="914400" y="4297680"/>
            <a:ext cx="1281988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    • CV Tips: Offers resume formats, sample templates, and essential do’s and don’ts.</a:t>
            </a:r>
            <a:endParaRPr lang="en-US" sz="1530" dirty="0"/>
          </a:p>
        </p:txBody>
      </p:sp>
      <p:sp>
        <p:nvSpPr>
          <p:cNvPr id="16" name="Text 6"/>
          <p:cNvSpPr/>
          <p:nvPr/>
        </p:nvSpPr>
        <p:spPr>
          <a:xfrm>
            <a:off x="914400" y="4718304"/>
            <a:ext cx="1281988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    • Interview Preparation: Shares common interview questions, body language tips, and mock interview videos.</a:t>
            </a:r>
            <a:endParaRPr lang="en-US" sz="1530" dirty="0"/>
          </a:p>
        </p:txBody>
      </p:sp>
      <p:sp>
        <p:nvSpPr>
          <p:cNvPr id="17" name="Text 7"/>
          <p:cNvSpPr/>
          <p:nvPr/>
        </p:nvSpPr>
        <p:spPr>
          <a:xfrm>
            <a:off x="1042416" y="5623560"/>
            <a:ext cx="137160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454545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2</a:t>
            </a:r>
            <a:endParaRPr lang="en-US" sz="1920" dirty="0"/>
          </a:p>
        </p:txBody>
      </p:sp>
      <p:sp>
        <p:nvSpPr>
          <p:cNvPr id="18" name="Text 8"/>
          <p:cNvSpPr/>
          <p:nvPr/>
        </p:nvSpPr>
        <p:spPr>
          <a:xfrm>
            <a:off x="914400" y="6190488"/>
            <a:ext cx="12819888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Content includes embedded videos and downloadable templates.</a:t>
            </a:r>
            <a:endParaRPr lang="en-US" sz="153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011680"/>
            <a:ext cx="13267944" cy="18562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4050792"/>
            <a:ext cx="13267944" cy="66751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4892040"/>
            <a:ext cx="13267944" cy="66751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5742432"/>
            <a:ext cx="13267944" cy="66751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6592824"/>
            <a:ext cx="13267944" cy="667512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685800" y="777240"/>
            <a:ext cx="13267944" cy="5852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40" dirty="0">
                <a:solidFill>
                  <a:srgbClr val="380B21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Resources Hub</a:t>
            </a:r>
            <a:endParaRPr lang="en-US" sz="3640" dirty="0"/>
          </a:p>
        </p:txBody>
      </p:sp>
      <p:sp>
        <p:nvSpPr>
          <p:cNvPr id="10" name="Text 1"/>
          <p:cNvSpPr/>
          <p:nvPr/>
        </p:nvSpPr>
        <p:spPr>
          <a:xfrm>
            <a:off x="685800" y="1572768"/>
            <a:ext cx="13267944" cy="2377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20"/>
              </a:lnSpc>
              <a:buNone/>
            </a:pPr>
            <a:r>
              <a:rPr lang="en-US" sz="145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A centralized library of curated content supporting users in their career exploration and skill development.</a:t>
            </a:r>
            <a:endParaRPr lang="en-US" sz="1450" dirty="0"/>
          </a:p>
        </p:txBody>
      </p:sp>
      <p:sp>
        <p:nvSpPr>
          <p:cNvPr id="11" name="Text 2"/>
          <p:cNvSpPr/>
          <p:nvPr/>
        </p:nvSpPr>
        <p:spPr>
          <a:xfrm>
            <a:off x="905256" y="2221992"/>
            <a:ext cx="12838176" cy="2377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20"/>
              </a:lnSpc>
              <a:buNone/>
            </a:pPr>
            <a:r>
              <a:rPr lang="en-US" sz="145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Categories include:</a:t>
            </a:r>
            <a:endParaRPr lang="en-US" sz="1450" dirty="0"/>
          </a:p>
        </p:txBody>
      </p:sp>
      <p:sp>
        <p:nvSpPr>
          <p:cNvPr id="12" name="Text 3"/>
          <p:cNvSpPr/>
          <p:nvPr/>
        </p:nvSpPr>
        <p:spPr>
          <a:xfrm>
            <a:off x="905256" y="2624328"/>
            <a:ext cx="12838176" cy="2377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20"/>
              </a:lnSpc>
              <a:buNone/>
            </a:pPr>
            <a:r>
              <a:rPr lang="en-US" sz="145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    • Blogs, EBooks, Videos, Gallery</a:t>
            </a:r>
            <a:endParaRPr lang="en-US" sz="1450" dirty="0"/>
          </a:p>
        </p:txBody>
      </p:sp>
      <p:sp>
        <p:nvSpPr>
          <p:cNvPr id="13" name="Text 4"/>
          <p:cNvSpPr/>
          <p:nvPr/>
        </p:nvSpPr>
        <p:spPr>
          <a:xfrm>
            <a:off x="905256" y="3017520"/>
            <a:ext cx="12838176" cy="2377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20"/>
              </a:lnSpc>
              <a:buNone/>
            </a:pPr>
            <a:r>
              <a:rPr lang="en-US" sz="145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    • Blogs covering career tips, trends, and expert advice; includes downloadable guides and study materials.</a:t>
            </a:r>
            <a:endParaRPr lang="en-US" sz="1450" dirty="0"/>
          </a:p>
        </p:txBody>
      </p:sp>
      <p:sp>
        <p:nvSpPr>
          <p:cNvPr id="14" name="Text 5"/>
          <p:cNvSpPr/>
          <p:nvPr/>
        </p:nvSpPr>
        <p:spPr>
          <a:xfrm>
            <a:off x="905256" y="3419856"/>
            <a:ext cx="12838176" cy="2377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20"/>
              </a:lnSpc>
              <a:buNone/>
            </a:pPr>
            <a:r>
              <a:rPr lang="en-US" sz="145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    • Videos showcasing talks by industry experts and tutorials.</a:t>
            </a:r>
            <a:endParaRPr lang="en-US" sz="1450" dirty="0"/>
          </a:p>
        </p:txBody>
      </p:sp>
      <p:sp>
        <p:nvSpPr>
          <p:cNvPr id="15" name="Text 6"/>
          <p:cNvSpPr/>
          <p:nvPr/>
        </p:nvSpPr>
        <p:spPr>
          <a:xfrm>
            <a:off x="905256" y="4261104"/>
            <a:ext cx="12838176" cy="2377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20"/>
              </a:lnSpc>
              <a:buNone/>
            </a:pPr>
            <a:r>
              <a:rPr lang="en-US" sz="145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Allow filtering and searching of content by type.</a:t>
            </a:r>
            <a:endParaRPr lang="en-US" sz="1450" dirty="0"/>
          </a:p>
        </p:txBody>
      </p:sp>
      <p:sp>
        <p:nvSpPr>
          <p:cNvPr id="16" name="Text 7"/>
          <p:cNvSpPr/>
          <p:nvPr/>
        </p:nvSpPr>
        <p:spPr>
          <a:xfrm>
            <a:off x="905256" y="5111496"/>
            <a:ext cx="12838176" cy="2377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20"/>
              </a:lnSpc>
              <a:buNone/>
            </a:pPr>
            <a:r>
              <a:rPr lang="en-US" sz="145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Dynamic content loading via metadata from JSON files or databases.</a:t>
            </a:r>
            <a:endParaRPr lang="en-US" sz="1450" dirty="0"/>
          </a:p>
        </p:txBody>
      </p:sp>
      <p:sp>
        <p:nvSpPr>
          <p:cNvPr id="17" name="Text 8"/>
          <p:cNvSpPr/>
          <p:nvPr/>
        </p:nvSpPr>
        <p:spPr>
          <a:xfrm>
            <a:off x="905256" y="5961888"/>
            <a:ext cx="12838176" cy="2377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20"/>
              </a:lnSpc>
              <a:buNone/>
            </a:pPr>
            <a:r>
              <a:rPr lang="en-US" sz="145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Enable bookmarking or favoriting resources.</a:t>
            </a:r>
            <a:endParaRPr lang="en-US" sz="1450" dirty="0"/>
          </a:p>
        </p:txBody>
      </p:sp>
      <p:sp>
        <p:nvSpPr>
          <p:cNvPr id="18" name="Text 9"/>
          <p:cNvSpPr/>
          <p:nvPr/>
        </p:nvSpPr>
        <p:spPr>
          <a:xfrm>
            <a:off x="905256" y="6803136"/>
            <a:ext cx="12838176" cy="23774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820"/>
              </a:lnSpc>
              <a:buNone/>
            </a:pPr>
            <a:r>
              <a:rPr lang="en-US" sz="145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Create a wishlist of desired future content.</a:t>
            </a:r>
            <a:endParaRPr lang="en-US" sz="14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32257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4517136"/>
            <a:ext cx="4270248" cy="213055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4648" y="4517136"/>
            <a:ext cx="4270248" cy="213055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4352" y="4517136"/>
            <a:ext cx="4270248" cy="213055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4846320"/>
            <a:ext cx="4297680" cy="181965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5504" y="4846320"/>
            <a:ext cx="4297680" cy="181965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56064" y="4846320"/>
            <a:ext cx="4297680" cy="1819656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4745736"/>
            <a:ext cx="4297680" cy="128016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5504" y="4745736"/>
            <a:ext cx="4297680" cy="128016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56064" y="4745736"/>
            <a:ext cx="4297680" cy="128016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42032" y="4517136"/>
            <a:ext cx="585216" cy="585216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2592" y="4517136"/>
            <a:ext cx="585216" cy="585216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512296" y="4517136"/>
            <a:ext cx="585216" cy="585216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685800" y="3675888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380B21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Career Interest Quiz</a:t>
            </a:r>
            <a:endParaRPr lang="en-US" sz="3840" dirty="0"/>
          </a:p>
        </p:txBody>
      </p:sp>
      <p:sp>
        <p:nvSpPr>
          <p:cNvPr id="17" name="Text 1"/>
          <p:cNvSpPr/>
          <p:nvPr/>
        </p:nvSpPr>
        <p:spPr>
          <a:xfrm>
            <a:off x="914400" y="5266944"/>
            <a:ext cx="3849624" cy="9784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Implement a multi-step quiz using score mapping to guide users in assessing their interests and preferences.</a:t>
            </a:r>
            <a:endParaRPr lang="en-US" sz="1530" dirty="0"/>
          </a:p>
        </p:txBody>
      </p:sp>
      <p:sp>
        <p:nvSpPr>
          <p:cNvPr id="18" name="Text 2"/>
          <p:cNvSpPr/>
          <p:nvPr/>
        </p:nvSpPr>
        <p:spPr>
          <a:xfrm>
            <a:off x="2752344" y="4599432"/>
            <a:ext cx="16459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60"/>
              </a:lnSpc>
              <a:buNone/>
            </a:pPr>
            <a:r>
              <a:rPr lang="en-US" sz="2300" dirty="0">
                <a:solidFill>
                  <a:srgbClr val="454545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1</a:t>
            </a:r>
            <a:endParaRPr lang="en-US" sz="2300" dirty="0"/>
          </a:p>
        </p:txBody>
      </p:sp>
      <p:sp>
        <p:nvSpPr>
          <p:cNvPr id="19" name="Text 3"/>
          <p:cNvSpPr/>
          <p:nvPr/>
        </p:nvSpPr>
        <p:spPr>
          <a:xfrm>
            <a:off x="5394960" y="5266944"/>
            <a:ext cx="3849624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Suggest a suitable career tier based on user responses, factoring in education level, interests, and goals.</a:t>
            </a:r>
            <a:endParaRPr lang="en-US" sz="1530" dirty="0"/>
          </a:p>
        </p:txBody>
      </p:sp>
      <p:sp>
        <p:nvSpPr>
          <p:cNvPr id="20" name="Text 4"/>
          <p:cNvSpPr/>
          <p:nvPr/>
        </p:nvSpPr>
        <p:spPr>
          <a:xfrm>
            <a:off x="7242048" y="4599432"/>
            <a:ext cx="16459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60"/>
              </a:lnSpc>
              <a:buNone/>
            </a:pPr>
            <a:r>
              <a:rPr lang="en-US" sz="2300" dirty="0">
                <a:solidFill>
                  <a:srgbClr val="454545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2</a:t>
            </a:r>
            <a:endParaRPr lang="en-US" sz="2300" dirty="0"/>
          </a:p>
        </p:txBody>
      </p:sp>
      <p:sp>
        <p:nvSpPr>
          <p:cNvPr id="21" name="Text 5"/>
          <p:cNvSpPr/>
          <p:nvPr/>
        </p:nvSpPr>
        <p:spPr>
          <a:xfrm>
            <a:off x="9884664" y="5266944"/>
            <a:ext cx="3849624" cy="9784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Optional AI-powered quiz: Utilizes AI to provide personalized, data-driven career recommendations tailored to user inputs.</a:t>
            </a:r>
            <a:endParaRPr lang="en-US" sz="1530" dirty="0"/>
          </a:p>
        </p:txBody>
      </p:sp>
      <p:sp>
        <p:nvSpPr>
          <p:cNvPr id="22" name="Text 6"/>
          <p:cNvSpPr/>
          <p:nvPr/>
        </p:nvSpPr>
        <p:spPr>
          <a:xfrm>
            <a:off x="11722608" y="4599432"/>
            <a:ext cx="164592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760"/>
              </a:lnSpc>
              <a:buNone/>
            </a:pPr>
            <a:r>
              <a:rPr lang="en-US" sz="2300" dirty="0">
                <a:solidFill>
                  <a:srgbClr val="454545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3</a:t>
            </a:r>
            <a:endParaRPr lang="en-US" sz="23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136" y="3291840"/>
            <a:ext cx="8293608" cy="134416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0136" y="4818888"/>
            <a:ext cx="8293608" cy="74980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0136" y="3291840"/>
            <a:ext cx="128016" cy="134416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0136" y="4818888"/>
            <a:ext cx="128016" cy="749808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5660136" y="2459736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380B21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Multimedia Guidance</a:t>
            </a:r>
            <a:endParaRPr lang="en-US" sz="3840" dirty="0"/>
          </a:p>
        </p:txBody>
      </p:sp>
      <p:sp>
        <p:nvSpPr>
          <p:cNvPr id="9" name="Text 1"/>
          <p:cNvSpPr/>
          <p:nvPr/>
        </p:nvSpPr>
        <p:spPr>
          <a:xfrm>
            <a:off x="5952744" y="3419856"/>
            <a:ext cx="77815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Include embedded videos and podcasts:</a:t>
            </a:r>
            <a:endParaRPr lang="en-US" sz="1530" dirty="0"/>
          </a:p>
        </p:txBody>
      </p:sp>
      <p:sp>
        <p:nvSpPr>
          <p:cNvPr id="10" name="Text 2"/>
          <p:cNvSpPr/>
          <p:nvPr/>
        </p:nvSpPr>
        <p:spPr>
          <a:xfrm>
            <a:off x="5952744" y="3831336"/>
            <a:ext cx="77815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    • Sessions featuring professionals sharing career journeys and advice.</a:t>
            </a:r>
            <a:endParaRPr lang="en-US" sz="1530" dirty="0"/>
          </a:p>
        </p:txBody>
      </p:sp>
      <p:sp>
        <p:nvSpPr>
          <p:cNvPr id="11" name="Text 3"/>
          <p:cNvSpPr/>
          <p:nvPr/>
        </p:nvSpPr>
        <p:spPr>
          <a:xfrm>
            <a:off x="5952744" y="4251960"/>
            <a:ext cx="77815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    • Podcasts covering skills, motivation, and current industry trends.</a:t>
            </a:r>
            <a:endParaRPr lang="en-US" sz="1530" dirty="0"/>
          </a:p>
        </p:txBody>
      </p:sp>
      <p:sp>
        <p:nvSpPr>
          <p:cNvPr id="12" name="Text 4"/>
          <p:cNvSpPr/>
          <p:nvPr/>
        </p:nvSpPr>
        <p:spPr>
          <a:xfrm>
            <a:off x="5952744" y="4946904"/>
            <a:ext cx="7781544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Content can be filtered by tags such as Experts, Career Talks, or Student Panels.</a:t>
            </a:r>
            <a:endParaRPr lang="en-US" sz="153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6064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401568"/>
            <a:ext cx="8293608" cy="12801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873752"/>
            <a:ext cx="8293608" cy="128016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232" y="4014216"/>
            <a:ext cx="8238744" cy="64008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232" y="5495544"/>
            <a:ext cx="8238744" cy="64008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088" y="3419856"/>
            <a:ext cx="8266176" cy="621792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088" y="4892040"/>
            <a:ext cx="8266176" cy="621792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685800" y="1865376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380B21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Testimonials/Success Carousel</a:t>
            </a:r>
            <a:endParaRPr lang="en-US" sz="3840" dirty="0"/>
          </a:p>
        </p:txBody>
      </p:sp>
      <p:sp>
        <p:nvSpPr>
          <p:cNvPr id="11" name="Text 1"/>
          <p:cNvSpPr/>
          <p:nvPr/>
        </p:nvSpPr>
        <p:spPr>
          <a:xfrm>
            <a:off x="685800" y="2697480"/>
            <a:ext cx="8293608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This section highlights real stories from individuals who successfully navigated their career paths:</a:t>
            </a:r>
            <a:endParaRPr lang="en-US" sz="1530" dirty="0"/>
          </a:p>
        </p:txBody>
      </p:sp>
      <p:sp>
        <p:nvSpPr>
          <p:cNvPr id="12" name="Text 2"/>
          <p:cNvSpPr/>
          <p:nvPr/>
        </p:nvSpPr>
        <p:spPr>
          <a:xfrm>
            <a:off x="914400" y="4215384"/>
            <a:ext cx="784555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Rotating carousel displaying testimonials.</a:t>
            </a:r>
            <a:endParaRPr lang="en-US" sz="1530" dirty="0"/>
          </a:p>
        </p:txBody>
      </p:sp>
      <p:sp>
        <p:nvSpPr>
          <p:cNvPr id="13" name="Text 3"/>
          <p:cNvSpPr/>
          <p:nvPr/>
        </p:nvSpPr>
        <p:spPr>
          <a:xfrm>
            <a:off x="914400" y="5687568"/>
            <a:ext cx="784555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Each entry includes the individual’s name, image, and a brief success story.</a:t>
            </a:r>
            <a:endParaRPr lang="en-US" sz="1530" dirty="0"/>
          </a:p>
        </p:txBody>
      </p:sp>
      <p:sp>
        <p:nvSpPr>
          <p:cNvPr id="14" name="Text 4"/>
          <p:cNvSpPr/>
          <p:nvPr/>
        </p:nvSpPr>
        <p:spPr>
          <a:xfrm>
            <a:off x="4764024" y="3547872"/>
            <a:ext cx="137160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454545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1</a:t>
            </a:r>
            <a:endParaRPr lang="en-US" sz="1920" dirty="0"/>
          </a:p>
        </p:txBody>
      </p:sp>
      <p:sp>
        <p:nvSpPr>
          <p:cNvPr id="15" name="Text 5"/>
          <p:cNvSpPr/>
          <p:nvPr/>
        </p:nvSpPr>
        <p:spPr>
          <a:xfrm>
            <a:off x="4764024" y="5020056"/>
            <a:ext cx="137160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454545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2</a:t>
            </a:r>
            <a:endParaRPr lang="en-US" sz="192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978408"/>
            <a:ext cx="13267944" cy="67665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290"/>
              </a:lnSpc>
              <a:buNone/>
            </a:pPr>
            <a:r>
              <a:rPr lang="en-US" sz="4230" dirty="0">
                <a:solidFill>
                  <a:srgbClr val="380B21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CONTENTS</a:t>
            </a:r>
            <a:endParaRPr lang="en-US" sz="4230" dirty="0"/>
          </a:p>
        </p:txBody>
      </p:sp>
      <p:sp>
        <p:nvSpPr>
          <p:cNvPr id="5" name="Text 1"/>
          <p:cNvSpPr/>
          <p:nvPr/>
        </p:nvSpPr>
        <p:spPr>
          <a:xfrm>
            <a:off x="859536" y="1993392"/>
            <a:ext cx="286207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Table of Contents</a:t>
            </a:r>
            <a:endParaRPr lang="en-US" sz="1530" dirty="0"/>
          </a:p>
        </p:txBody>
      </p:sp>
      <p:sp>
        <p:nvSpPr>
          <p:cNvPr id="6" name="Text 2"/>
          <p:cNvSpPr/>
          <p:nvPr/>
        </p:nvSpPr>
        <p:spPr>
          <a:xfrm>
            <a:off x="859536" y="2980944"/>
            <a:ext cx="286207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4. </a:t>
            </a:r>
            <a:r>
              <a:rPr lang="en-US" sz="1530" dirty="0" smtClean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Project Requirement</a:t>
            </a:r>
            <a:endParaRPr lang="en-US" sz="1530" dirty="0"/>
          </a:p>
        </p:txBody>
      </p:sp>
      <p:sp>
        <p:nvSpPr>
          <p:cNvPr id="7" name="Text 3"/>
          <p:cNvSpPr/>
          <p:nvPr/>
        </p:nvSpPr>
        <p:spPr>
          <a:xfrm>
            <a:off x="859536" y="3968496"/>
            <a:ext cx="286207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 smtClean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8. Database Design</a:t>
            </a:r>
            <a:endParaRPr lang="en-US" sz="1530" dirty="0"/>
          </a:p>
        </p:txBody>
      </p:sp>
      <p:sp>
        <p:nvSpPr>
          <p:cNvPr id="8" name="Text 4"/>
          <p:cNvSpPr/>
          <p:nvPr/>
        </p:nvSpPr>
        <p:spPr>
          <a:xfrm>
            <a:off x="4215384" y="1993392"/>
            <a:ext cx="2862072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1. </a:t>
            </a:r>
            <a:r>
              <a:rPr lang="en-US" sz="1600" dirty="0"/>
              <a:t>Acknowledgement</a:t>
            </a:r>
            <a:endParaRPr lang="en-US" sz="1530" dirty="0">
              <a:solidFill>
                <a:srgbClr val="4C293A"/>
              </a:solidFill>
              <a:latin typeface="思源宋体-Medium" pitchFamily="34" charset="0"/>
              <a:ea typeface="思源宋体-Medium" pitchFamily="34" charset="-122"/>
              <a:cs typeface="思源宋体-Medium" pitchFamily="34" charset="-120"/>
            </a:endParaRPr>
          </a:p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10" name="Text 6"/>
          <p:cNvSpPr/>
          <p:nvPr/>
        </p:nvSpPr>
        <p:spPr>
          <a:xfrm>
            <a:off x="4215384" y="2980944"/>
            <a:ext cx="286207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5. </a:t>
            </a:r>
            <a:r>
              <a:rPr lang="en-US" sz="1530" dirty="0" smtClean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Functional Requirement</a:t>
            </a:r>
            <a:endParaRPr lang="en-US" sz="1530" dirty="0"/>
          </a:p>
        </p:txBody>
      </p:sp>
      <p:sp>
        <p:nvSpPr>
          <p:cNvPr id="12" name="Text 8"/>
          <p:cNvSpPr/>
          <p:nvPr/>
        </p:nvSpPr>
        <p:spPr>
          <a:xfrm>
            <a:off x="4215384" y="3968496"/>
            <a:ext cx="286207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9. </a:t>
            </a:r>
            <a:r>
              <a:rPr lang="en-US" sz="1530" dirty="0" smtClean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Task Sheet</a:t>
            </a:r>
            <a:endParaRPr lang="en-US" sz="1530" dirty="0"/>
          </a:p>
        </p:txBody>
      </p:sp>
      <p:sp>
        <p:nvSpPr>
          <p:cNvPr id="16" name="Text 12"/>
          <p:cNvSpPr/>
          <p:nvPr/>
        </p:nvSpPr>
        <p:spPr>
          <a:xfrm>
            <a:off x="7571232" y="1993392"/>
            <a:ext cx="286207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2. </a:t>
            </a:r>
            <a:r>
              <a:rPr lang="en-US" sz="1530" dirty="0" smtClean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Project Analysis</a:t>
            </a:r>
            <a:endParaRPr lang="en-US" sz="1530" dirty="0"/>
          </a:p>
        </p:txBody>
      </p:sp>
      <p:sp>
        <p:nvSpPr>
          <p:cNvPr id="17" name="Text 13"/>
          <p:cNvSpPr/>
          <p:nvPr/>
        </p:nvSpPr>
        <p:spPr>
          <a:xfrm>
            <a:off x="7571232" y="2980944"/>
            <a:ext cx="286207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6. </a:t>
            </a:r>
            <a:r>
              <a:rPr lang="en-US" sz="1530" dirty="0" smtClean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Non – Functional Requirement</a:t>
            </a:r>
            <a:endParaRPr lang="en-US" sz="1530" dirty="0"/>
          </a:p>
        </p:txBody>
      </p:sp>
      <p:sp>
        <p:nvSpPr>
          <p:cNvPr id="21" name="Text 17"/>
          <p:cNvSpPr/>
          <p:nvPr/>
        </p:nvSpPr>
        <p:spPr>
          <a:xfrm>
            <a:off x="10927080" y="1993392"/>
            <a:ext cx="286207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3. </a:t>
            </a:r>
            <a:r>
              <a:rPr lang="en-US" sz="1530" dirty="0" smtClean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Problem Statement</a:t>
            </a:r>
            <a:endParaRPr lang="en-US" sz="1530" dirty="0"/>
          </a:p>
        </p:txBody>
      </p:sp>
      <p:sp>
        <p:nvSpPr>
          <p:cNvPr id="22" name="Text 18"/>
          <p:cNvSpPr/>
          <p:nvPr/>
        </p:nvSpPr>
        <p:spPr>
          <a:xfrm>
            <a:off x="10927080" y="2841094"/>
            <a:ext cx="2862072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ts val="1920"/>
              </a:lnSpc>
            </a:pPr>
            <a:r>
              <a:rPr lang="en-US" sz="1530" dirty="0" smtClean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7</a:t>
            </a:r>
            <a:r>
              <a:rPr lang="en-US" sz="153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. Interface Requirements</a:t>
            </a:r>
            <a:endParaRPr lang="en-US" sz="153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136" y="3931920"/>
            <a:ext cx="8293608" cy="98755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5660136" y="3099816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380B21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Feedback Forms</a:t>
            </a:r>
            <a:endParaRPr lang="en-US" sz="3840" dirty="0"/>
          </a:p>
        </p:txBody>
      </p:sp>
      <p:sp>
        <p:nvSpPr>
          <p:cNvPr id="6" name="Text 1"/>
          <p:cNvSpPr/>
          <p:nvPr/>
        </p:nvSpPr>
        <p:spPr>
          <a:xfrm>
            <a:off x="5888736" y="4059936"/>
            <a:ext cx="7845552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A form to capture user feedback with fields for name, email, contact number, and feedback message, allowing for both positive and negative feedback (e.g., bug reports).</a:t>
            </a:r>
            <a:endParaRPr lang="en-US" sz="153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2807208"/>
            <a:ext cx="6510528" cy="189280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088" y="4919472"/>
            <a:ext cx="6510528" cy="112471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072" y="2807208"/>
            <a:ext cx="6510528" cy="1892808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4072" y="4919472"/>
            <a:ext cx="6510528" cy="112471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1328" y="2999232"/>
            <a:ext cx="5532120" cy="150876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1328" y="5120640"/>
            <a:ext cx="5532120" cy="73152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1312" y="2999232"/>
            <a:ext cx="5532120" cy="150876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1312" y="5120640"/>
            <a:ext cx="5532120" cy="73152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824" y="2990088"/>
            <a:ext cx="420624" cy="420624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7824" y="5102352"/>
            <a:ext cx="420624" cy="420624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7808" y="2990088"/>
            <a:ext cx="420624" cy="420624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07808" y="5102352"/>
            <a:ext cx="420624" cy="420624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685800" y="1965960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380B21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General Functionalities For Users</a:t>
            </a:r>
            <a:endParaRPr lang="en-US" sz="3840" dirty="0"/>
          </a:p>
        </p:txBody>
      </p:sp>
      <p:sp>
        <p:nvSpPr>
          <p:cNvPr id="17" name="Text 1"/>
          <p:cNvSpPr/>
          <p:nvPr/>
        </p:nvSpPr>
        <p:spPr>
          <a:xfrm>
            <a:off x="1024128" y="3017520"/>
            <a:ext cx="137160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454545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1</a:t>
            </a:r>
            <a:endParaRPr lang="en-US" sz="1920" dirty="0"/>
          </a:p>
        </p:txBody>
      </p:sp>
      <p:sp>
        <p:nvSpPr>
          <p:cNvPr id="18" name="Text 2"/>
          <p:cNvSpPr/>
          <p:nvPr/>
        </p:nvSpPr>
        <p:spPr>
          <a:xfrm>
            <a:off x="1481328" y="2999232"/>
            <a:ext cx="5532120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Contact Us:</a:t>
            </a:r>
            <a:endParaRPr lang="en-US" sz="1530" dirty="0"/>
          </a:p>
        </p:txBody>
      </p:sp>
      <p:sp>
        <p:nvSpPr>
          <p:cNvPr id="19" name="Text 3"/>
          <p:cNvSpPr/>
          <p:nvPr/>
        </p:nvSpPr>
        <p:spPr>
          <a:xfrm>
            <a:off x="1481328" y="3419856"/>
            <a:ext cx="5532120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    • Inquiry form for submitting questions.</a:t>
            </a:r>
            <a:endParaRPr lang="en-US" sz="1530" dirty="0"/>
          </a:p>
        </p:txBody>
      </p:sp>
      <p:sp>
        <p:nvSpPr>
          <p:cNvPr id="20" name="Text 4"/>
          <p:cNvSpPr/>
          <p:nvPr/>
        </p:nvSpPr>
        <p:spPr>
          <a:xfrm>
            <a:off x="1481328" y="3840480"/>
            <a:ext cx="5532120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    • Contact details for the app development team.</a:t>
            </a:r>
            <a:endParaRPr lang="en-US" sz="1530" dirty="0"/>
          </a:p>
        </p:txBody>
      </p:sp>
      <p:sp>
        <p:nvSpPr>
          <p:cNvPr id="21" name="Text 5"/>
          <p:cNvSpPr/>
          <p:nvPr/>
        </p:nvSpPr>
        <p:spPr>
          <a:xfrm>
            <a:off x="1481328" y="4261104"/>
            <a:ext cx="5532120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    • Google Maps integration for locating offices.</a:t>
            </a:r>
            <a:endParaRPr lang="en-US" sz="1530" dirty="0"/>
          </a:p>
        </p:txBody>
      </p:sp>
      <p:sp>
        <p:nvSpPr>
          <p:cNvPr id="22" name="Text 6"/>
          <p:cNvSpPr/>
          <p:nvPr/>
        </p:nvSpPr>
        <p:spPr>
          <a:xfrm>
            <a:off x="1024128" y="5129784"/>
            <a:ext cx="137160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454545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3</a:t>
            </a:r>
            <a:endParaRPr lang="en-US" sz="1920" dirty="0"/>
          </a:p>
        </p:txBody>
      </p:sp>
      <p:sp>
        <p:nvSpPr>
          <p:cNvPr id="23" name="Text 7"/>
          <p:cNvSpPr/>
          <p:nvPr/>
        </p:nvSpPr>
        <p:spPr>
          <a:xfrm>
            <a:off x="1481328" y="5120640"/>
            <a:ext cx="553212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Push Notifications: Users will receive notifications for new resources, blog updates, and quiz participation alerts.</a:t>
            </a:r>
            <a:endParaRPr lang="en-US" sz="1530" dirty="0"/>
          </a:p>
        </p:txBody>
      </p:sp>
      <p:sp>
        <p:nvSpPr>
          <p:cNvPr id="24" name="Text 8"/>
          <p:cNvSpPr/>
          <p:nvPr/>
        </p:nvSpPr>
        <p:spPr>
          <a:xfrm>
            <a:off x="7754112" y="3017520"/>
            <a:ext cx="137160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454545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2</a:t>
            </a:r>
            <a:endParaRPr lang="en-US" sz="1920" dirty="0"/>
          </a:p>
        </p:txBody>
      </p:sp>
      <p:sp>
        <p:nvSpPr>
          <p:cNvPr id="25" name="Text 9"/>
          <p:cNvSpPr/>
          <p:nvPr/>
        </p:nvSpPr>
        <p:spPr>
          <a:xfrm>
            <a:off x="8211312" y="2999232"/>
            <a:ext cx="553212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Search, Sort, and Filter: Users can search, sort, or filter careers based on various criteria such as industry, salary, skills, title, etc.</a:t>
            </a:r>
            <a:endParaRPr lang="en-US" sz="1530" dirty="0"/>
          </a:p>
        </p:txBody>
      </p:sp>
      <p:sp>
        <p:nvSpPr>
          <p:cNvPr id="26" name="Text 10"/>
          <p:cNvSpPr/>
          <p:nvPr/>
        </p:nvSpPr>
        <p:spPr>
          <a:xfrm>
            <a:off x="7754112" y="5129784"/>
            <a:ext cx="137160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454545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4</a:t>
            </a:r>
            <a:endParaRPr lang="en-US" sz="1920" dirty="0"/>
          </a:p>
        </p:txBody>
      </p:sp>
      <p:sp>
        <p:nvSpPr>
          <p:cNvPr id="27" name="Text 11"/>
          <p:cNvSpPr/>
          <p:nvPr/>
        </p:nvSpPr>
        <p:spPr>
          <a:xfrm>
            <a:off x="8211312" y="5120640"/>
            <a:ext cx="5532120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User Profile: Users can view/update their profile, change passwords, and access their wishlist or bookmarked items.</a:t>
            </a:r>
            <a:endParaRPr lang="en-US" sz="153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806440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773936"/>
            <a:ext cx="13267944" cy="1828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11520" dirty="0" smtClean="0">
                <a:solidFill>
                  <a:srgbClr val="380B21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18</a:t>
            </a:r>
            <a:endParaRPr lang="en-US" sz="11520" dirty="0"/>
          </a:p>
        </p:txBody>
      </p:sp>
      <p:sp>
        <p:nvSpPr>
          <p:cNvPr id="6" name="Text 1"/>
          <p:cNvSpPr/>
          <p:nvPr/>
        </p:nvSpPr>
        <p:spPr>
          <a:xfrm>
            <a:off x="685800" y="382219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428853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745736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6620"/>
              </a:lnSpc>
              <a:buNone/>
            </a:pPr>
            <a:r>
              <a:rPr lang="en-US" sz="5290" dirty="0">
                <a:solidFill>
                  <a:srgbClr val="380B21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Non-Functional Requirements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6053328"/>
            <a:ext cx="13267944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30"/>
              </a:lnSpc>
              <a:buNone/>
            </a:pPr>
            <a:r>
              <a:rPr lang="en-US" sz="122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 </a:t>
            </a:r>
            <a:endParaRPr lang="en-US" sz="122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490472"/>
            <a:ext cx="6574536" cy="132588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944368"/>
            <a:ext cx="6574536" cy="132588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4389120"/>
            <a:ext cx="6574536" cy="117043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5678424"/>
            <a:ext cx="6574536" cy="1170432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9208" y="1490472"/>
            <a:ext cx="6574536" cy="132588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9208" y="2944368"/>
            <a:ext cx="6574536" cy="132588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9208" y="4389120"/>
            <a:ext cx="6574536" cy="117043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248" y="2029968"/>
            <a:ext cx="6263640" cy="630936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1248" y="3474720"/>
            <a:ext cx="6263640" cy="630936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248" y="4928616"/>
            <a:ext cx="6263640" cy="475488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248" y="6217920"/>
            <a:ext cx="6263640" cy="475488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3800" y="2029968"/>
            <a:ext cx="6263640" cy="630936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3800" y="3474720"/>
            <a:ext cx="6263640" cy="630936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3800" y="4928616"/>
            <a:ext cx="6263640" cy="47548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104" y="1636776"/>
            <a:ext cx="283464" cy="283464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104" y="3081528"/>
            <a:ext cx="283464" cy="283464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104" y="4535424"/>
            <a:ext cx="283464" cy="283464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104" y="5824728"/>
            <a:ext cx="283464" cy="283464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5512" y="1636776"/>
            <a:ext cx="283464" cy="283464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5512" y="3081528"/>
            <a:ext cx="283464" cy="283464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5512" y="4535424"/>
            <a:ext cx="283464" cy="283464"/>
          </a:xfrm>
          <a:prstGeom prst="rect">
            <a:avLst/>
          </a:prstGeom>
        </p:spPr>
      </p:pic>
      <p:sp>
        <p:nvSpPr>
          <p:cNvPr id="25" name="Text 0"/>
          <p:cNvSpPr/>
          <p:nvPr/>
        </p:nvSpPr>
        <p:spPr>
          <a:xfrm>
            <a:off x="685800" y="950976"/>
            <a:ext cx="13267944" cy="40233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3120"/>
              </a:lnSpc>
              <a:buNone/>
            </a:pPr>
            <a:r>
              <a:rPr lang="en-US" sz="2490" dirty="0">
                <a:solidFill>
                  <a:srgbClr val="380B21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Non-Functional Requirements</a:t>
            </a:r>
            <a:endParaRPr lang="en-US" sz="2490" dirty="0"/>
          </a:p>
        </p:txBody>
      </p:sp>
      <p:sp>
        <p:nvSpPr>
          <p:cNvPr id="26" name="Text 1"/>
          <p:cNvSpPr/>
          <p:nvPr/>
        </p:nvSpPr>
        <p:spPr>
          <a:xfrm>
            <a:off x="923544" y="1664208"/>
            <a:ext cx="9144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90"/>
              </a:lnSpc>
              <a:buNone/>
            </a:pPr>
            <a:r>
              <a:rPr lang="en-US" sz="1240" dirty="0">
                <a:solidFill>
                  <a:srgbClr val="454545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1</a:t>
            </a:r>
            <a:endParaRPr lang="en-US" sz="1240" dirty="0"/>
          </a:p>
        </p:txBody>
      </p:sp>
      <p:sp>
        <p:nvSpPr>
          <p:cNvPr id="27" name="Text 2"/>
          <p:cNvSpPr/>
          <p:nvPr/>
        </p:nvSpPr>
        <p:spPr>
          <a:xfrm>
            <a:off x="841248" y="2029968"/>
            <a:ext cx="6263640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60"/>
              </a:lnSpc>
              <a:buNone/>
            </a:pPr>
            <a:r>
              <a:rPr lang="en-US" sz="124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Performance</a:t>
            </a:r>
            <a:endParaRPr lang="en-US" sz="1240" dirty="0"/>
          </a:p>
        </p:txBody>
      </p:sp>
      <p:sp>
        <p:nvSpPr>
          <p:cNvPr id="28" name="Text 3"/>
          <p:cNvSpPr/>
          <p:nvPr/>
        </p:nvSpPr>
        <p:spPr>
          <a:xfrm>
            <a:off x="841248" y="2340864"/>
            <a:ext cx="626364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240"/>
              </a:lnSpc>
              <a:buNone/>
            </a:pPr>
            <a:r>
              <a:rPr lang="en-US" sz="99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 The app must offer high performance regarding speed and throughput, ensuring quick load times and smooth transitions.</a:t>
            </a:r>
            <a:endParaRPr lang="en-US" sz="990" dirty="0"/>
          </a:p>
        </p:txBody>
      </p:sp>
      <p:sp>
        <p:nvSpPr>
          <p:cNvPr id="29" name="Text 4"/>
          <p:cNvSpPr/>
          <p:nvPr/>
        </p:nvSpPr>
        <p:spPr>
          <a:xfrm>
            <a:off x="923544" y="3108960"/>
            <a:ext cx="9144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90"/>
              </a:lnSpc>
              <a:buNone/>
            </a:pPr>
            <a:r>
              <a:rPr lang="en-US" sz="1240" dirty="0">
                <a:solidFill>
                  <a:srgbClr val="454545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3</a:t>
            </a:r>
            <a:endParaRPr lang="en-US" sz="1240" dirty="0"/>
          </a:p>
        </p:txBody>
      </p:sp>
      <p:sp>
        <p:nvSpPr>
          <p:cNvPr id="30" name="Text 5"/>
          <p:cNvSpPr/>
          <p:nvPr/>
        </p:nvSpPr>
        <p:spPr>
          <a:xfrm>
            <a:off x="841248" y="3474720"/>
            <a:ext cx="6263640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60"/>
              </a:lnSpc>
              <a:buNone/>
            </a:pPr>
            <a:r>
              <a:rPr lang="en-US" sz="124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Scalability</a:t>
            </a:r>
            <a:endParaRPr lang="en-US" sz="1240" dirty="0"/>
          </a:p>
        </p:txBody>
      </p:sp>
      <p:sp>
        <p:nvSpPr>
          <p:cNvPr id="31" name="Text 6"/>
          <p:cNvSpPr/>
          <p:nvPr/>
        </p:nvSpPr>
        <p:spPr>
          <a:xfrm>
            <a:off x="841248" y="3785616"/>
            <a:ext cx="626364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240"/>
              </a:lnSpc>
              <a:buNone/>
            </a:pPr>
            <a:r>
              <a:rPr lang="en-US" sz="99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 The app's architecture should accommodate increasing user traffic, data storage, and feature expansions.</a:t>
            </a:r>
            <a:endParaRPr lang="en-US" sz="990" dirty="0"/>
          </a:p>
        </p:txBody>
      </p:sp>
      <p:sp>
        <p:nvSpPr>
          <p:cNvPr id="32" name="Text 7"/>
          <p:cNvSpPr/>
          <p:nvPr/>
        </p:nvSpPr>
        <p:spPr>
          <a:xfrm>
            <a:off x="923544" y="4562856"/>
            <a:ext cx="9144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90"/>
              </a:lnSpc>
              <a:buNone/>
            </a:pPr>
            <a:r>
              <a:rPr lang="en-US" sz="1240" dirty="0">
                <a:solidFill>
                  <a:srgbClr val="454545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5</a:t>
            </a:r>
            <a:endParaRPr lang="en-US" sz="1240" dirty="0"/>
          </a:p>
        </p:txBody>
      </p:sp>
      <p:sp>
        <p:nvSpPr>
          <p:cNvPr id="33" name="Text 8"/>
          <p:cNvSpPr/>
          <p:nvPr/>
        </p:nvSpPr>
        <p:spPr>
          <a:xfrm>
            <a:off x="841248" y="4928616"/>
            <a:ext cx="6263640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60"/>
              </a:lnSpc>
              <a:buNone/>
            </a:pPr>
            <a:r>
              <a:rPr lang="en-US" sz="124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Reliability</a:t>
            </a:r>
            <a:endParaRPr lang="en-US" sz="1240" dirty="0"/>
          </a:p>
        </p:txBody>
      </p:sp>
      <p:sp>
        <p:nvSpPr>
          <p:cNvPr id="34" name="Text 9"/>
          <p:cNvSpPr/>
          <p:nvPr/>
        </p:nvSpPr>
        <p:spPr>
          <a:xfrm>
            <a:off x="841248" y="5239512"/>
            <a:ext cx="6263640" cy="1645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240"/>
              </a:lnSpc>
              <a:buNone/>
            </a:pPr>
            <a:r>
              <a:rPr lang="en-US" sz="99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 Ensure the app is available 24/7 with minimal downtime.</a:t>
            </a:r>
            <a:endParaRPr lang="en-US" sz="990" dirty="0"/>
          </a:p>
        </p:txBody>
      </p:sp>
      <p:sp>
        <p:nvSpPr>
          <p:cNvPr id="35" name="Text 10"/>
          <p:cNvSpPr/>
          <p:nvPr/>
        </p:nvSpPr>
        <p:spPr>
          <a:xfrm>
            <a:off x="923544" y="5852160"/>
            <a:ext cx="9144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90"/>
              </a:lnSpc>
              <a:buNone/>
            </a:pPr>
            <a:r>
              <a:rPr lang="en-US" sz="1240" dirty="0">
                <a:solidFill>
                  <a:srgbClr val="454545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7</a:t>
            </a:r>
            <a:endParaRPr lang="en-US" sz="1240" dirty="0"/>
          </a:p>
        </p:txBody>
      </p:sp>
      <p:sp>
        <p:nvSpPr>
          <p:cNvPr id="36" name="Text 11"/>
          <p:cNvSpPr/>
          <p:nvPr/>
        </p:nvSpPr>
        <p:spPr>
          <a:xfrm>
            <a:off x="841248" y="6217920"/>
            <a:ext cx="6263640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60"/>
              </a:lnSpc>
              <a:buNone/>
            </a:pPr>
            <a:r>
              <a:rPr lang="en-US" sz="124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Offline Access</a:t>
            </a:r>
            <a:endParaRPr lang="en-US" sz="1240" dirty="0"/>
          </a:p>
        </p:txBody>
      </p:sp>
      <p:sp>
        <p:nvSpPr>
          <p:cNvPr id="37" name="Text 12"/>
          <p:cNvSpPr/>
          <p:nvPr/>
        </p:nvSpPr>
        <p:spPr>
          <a:xfrm>
            <a:off x="841248" y="6528816"/>
            <a:ext cx="6263640" cy="1645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240"/>
              </a:lnSpc>
              <a:buNone/>
            </a:pPr>
            <a:r>
              <a:rPr lang="en-US" sz="99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 Certain resources, like blogs and quizzes, should be accessible offline.</a:t>
            </a:r>
            <a:endParaRPr lang="en-US" sz="990" dirty="0"/>
          </a:p>
        </p:txBody>
      </p:sp>
      <p:sp>
        <p:nvSpPr>
          <p:cNvPr id="38" name="Text 13"/>
          <p:cNvSpPr/>
          <p:nvPr/>
        </p:nvSpPr>
        <p:spPr>
          <a:xfrm>
            <a:off x="685800" y="6986016"/>
            <a:ext cx="13267944" cy="1645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240"/>
              </a:lnSpc>
              <a:buNone/>
            </a:pPr>
            <a:r>
              <a:rPr lang="en-US" sz="99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These requirements represent the minimum expectations for the project. Upon completion, creative enhancements can be added as needed.</a:t>
            </a:r>
            <a:endParaRPr lang="en-US" sz="990" dirty="0"/>
          </a:p>
        </p:txBody>
      </p:sp>
      <p:sp>
        <p:nvSpPr>
          <p:cNvPr id="39" name="Text 14"/>
          <p:cNvSpPr/>
          <p:nvPr/>
        </p:nvSpPr>
        <p:spPr>
          <a:xfrm>
            <a:off x="7626096" y="1664208"/>
            <a:ext cx="9144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90"/>
              </a:lnSpc>
              <a:buNone/>
            </a:pPr>
            <a:r>
              <a:rPr lang="en-US" sz="1240" dirty="0">
                <a:solidFill>
                  <a:srgbClr val="454545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2</a:t>
            </a:r>
            <a:endParaRPr lang="en-US" sz="1240" dirty="0"/>
          </a:p>
        </p:txBody>
      </p:sp>
      <p:sp>
        <p:nvSpPr>
          <p:cNvPr id="40" name="Text 15"/>
          <p:cNvSpPr/>
          <p:nvPr/>
        </p:nvSpPr>
        <p:spPr>
          <a:xfrm>
            <a:off x="7543800" y="2029968"/>
            <a:ext cx="6263640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60"/>
              </a:lnSpc>
              <a:buNone/>
            </a:pPr>
            <a:r>
              <a:rPr lang="en-US" sz="124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Security</a:t>
            </a:r>
            <a:endParaRPr lang="en-US" sz="1240" dirty="0"/>
          </a:p>
        </p:txBody>
      </p:sp>
      <p:sp>
        <p:nvSpPr>
          <p:cNvPr id="41" name="Text 16"/>
          <p:cNvSpPr/>
          <p:nvPr/>
        </p:nvSpPr>
        <p:spPr>
          <a:xfrm>
            <a:off x="7543800" y="2340864"/>
            <a:ext cx="6263640" cy="3200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240"/>
              </a:lnSpc>
              <a:buNone/>
            </a:pPr>
            <a:r>
              <a:rPr lang="en-US" sz="99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 Adequate security measures, such as data encryption and role-based access control, must be implemented.</a:t>
            </a:r>
            <a:endParaRPr lang="en-US" sz="990" dirty="0"/>
          </a:p>
        </p:txBody>
      </p:sp>
      <p:sp>
        <p:nvSpPr>
          <p:cNvPr id="42" name="Text 17"/>
          <p:cNvSpPr/>
          <p:nvPr/>
        </p:nvSpPr>
        <p:spPr>
          <a:xfrm>
            <a:off x="7626096" y="3108960"/>
            <a:ext cx="9144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90"/>
              </a:lnSpc>
              <a:buNone/>
            </a:pPr>
            <a:r>
              <a:rPr lang="en-US" sz="1240" dirty="0">
                <a:solidFill>
                  <a:srgbClr val="454545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4</a:t>
            </a:r>
            <a:endParaRPr lang="en-US" sz="1240" dirty="0"/>
          </a:p>
        </p:txBody>
      </p:sp>
      <p:sp>
        <p:nvSpPr>
          <p:cNvPr id="43" name="Text 18"/>
          <p:cNvSpPr/>
          <p:nvPr/>
        </p:nvSpPr>
        <p:spPr>
          <a:xfrm>
            <a:off x="7543800" y="3474720"/>
            <a:ext cx="6263640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60"/>
              </a:lnSpc>
              <a:buNone/>
            </a:pPr>
            <a:r>
              <a:rPr lang="en-US" sz="124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Accessibility</a:t>
            </a:r>
            <a:endParaRPr lang="en-US" sz="1240" dirty="0"/>
          </a:p>
        </p:txBody>
      </p:sp>
      <p:sp>
        <p:nvSpPr>
          <p:cNvPr id="44" name="Text 19"/>
          <p:cNvSpPr/>
          <p:nvPr/>
        </p:nvSpPr>
        <p:spPr>
          <a:xfrm>
            <a:off x="7543800" y="3785616"/>
            <a:ext cx="6263640" cy="1645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240"/>
              </a:lnSpc>
              <a:buNone/>
            </a:pPr>
            <a:r>
              <a:rPr lang="en-US" sz="99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 Use clear fonts and intuitive user-interface elements to enhance usability.</a:t>
            </a:r>
            <a:endParaRPr lang="en-US" sz="990" dirty="0"/>
          </a:p>
        </p:txBody>
      </p:sp>
      <p:sp>
        <p:nvSpPr>
          <p:cNvPr id="45" name="Text 20"/>
          <p:cNvSpPr/>
          <p:nvPr/>
        </p:nvSpPr>
        <p:spPr>
          <a:xfrm>
            <a:off x="7626096" y="4562856"/>
            <a:ext cx="91440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90"/>
              </a:lnSpc>
              <a:buNone/>
            </a:pPr>
            <a:r>
              <a:rPr lang="en-US" sz="1240" dirty="0">
                <a:solidFill>
                  <a:srgbClr val="454545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6</a:t>
            </a:r>
            <a:endParaRPr lang="en-US" sz="1240" dirty="0"/>
          </a:p>
        </p:txBody>
      </p:sp>
      <p:sp>
        <p:nvSpPr>
          <p:cNvPr id="46" name="Text 21"/>
          <p:cNvSpPr/>
          <p:nvPr/>
        </p:nvSpPr>
        <p:spPr>
          <a:xfrm>
            <a:off x="7543800" y="4928616"/>
            <a:ext cx="6263640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60"/>
              </a:lnSpc>
              <a:buNone/>
            </a:pPr>
            <a:r>
              <a:rPr lang="en-US" sz="124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Data Backup</a:t>
            </a:r>
            <a:endParaRPr lang="en-US" sz="1240" dirty="0"/>
          </a:p>
        </p:txBody>
      </p:sp>
      <p:sp>
        <p:nvSpPr>
          <p:cNvPr id="47" name="Text 22"/>
          <p:cNvSpPr/>
          <p:nvPr/>
        </p:nvSpPr>
        <p:spPr>
          <a:xfrm>
            <a:off x="7543800" y="5239512"/>
            <a:ext cx="6263640" cy="16459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240"/>
              </a:lnSpc>
              <a:buNone/>
            </a:pPr>
            <a:r>
              <a:rPr lang="en-US" sz="99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 Scheduled auto-backups for records and logs should be established.</a:t>
            </a:r>
            <a:endParaRPr lang="en-US" sz="99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806440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773936"/>
            <a:ext cx="13267944" cy="1828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11520" dirty="0" smtClean="0">
                <a:solidFill>
                  <a:srgbClr val="380B21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07</a:t>
            </a:r>
            <a:endParaRPr lang="en-US" sz="11520" dirty="0"/>
          </a:p>
        </p:txBody>
      </p:sp>
      <p:sp>
        <p:nvSpPr>
          <p:cNvPr id="6" name="Text 1"/>
          <p:cNvSpPr/>
          <p:nvPr/>
        </p:nvSpPr>
        <p:spPr>
          <a:xfrm>
            <a:off x="685800" y="382219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428853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745736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6620"/>
              </a:lnSpc>
              <a:buNone/>
            </a:pPr>
            <a:r>
              <a:rPr lang="en-US" sz="5290" dirty="0">
                <a:solidFill>
                  <a:srgbClr val="380B21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Interface Requirements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6053328"/>
            <a:ext cx="13267944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30"/>
              </a:lnSpc>
              <a:buNone/>
            </a:pPr>
            <a:r>
              <a:rPr lang="en-US" sz="122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 </a:t>
            </a:r>
            <a:endParaRPr lang="en-US" sz="122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136" y="3456432"/>
            <a:ext cx="8293608" cy="50292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136" y="4178808"/>
            <a:ext cx="8293608" cy="50292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136" y="4892040"/>
            <a:ext cx="8293608" cy="50292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660136" y="2633472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380B21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Interface Requirements</a:t>
            </a:r>
            <a:endParaRPr lang="en-US" sz="3840" dirty="0"/>
          </a:p>
        </p:txBody>
      </p:sp>
      <p:sp>
        <p:nvSpPr>
          <p:cNvPr id="8" name="Text 1"/>
          <p:cNvSpPr/>
          <p:nvPr/>
        </p:nvSpPr>
        <p:spPr>
          <a:xfrm>
            <a:off x="5888736" y="3584448"/>
            <a:ext cx="784555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Hardware</a:t>
            </a:r>
            <a:endParaRPr lang="en-US" sz="1530" dirty="0"/>
          </a:p>
        </p:txBody>
      </p:sp>
      <p:sp>
        <p:nvSpPr>
          <p:cNvPr id="9" name="Text 2"/>
          <p:cNvSpPr/>
          <p:nvPr/>
        </p:nvSpPr>
        <p:spPr>
          <a:xfrm>
            <a:off x="5888736" y="4306824"/>
            <a:ext cx="784555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Software</a:t>
            </a:r>
            <a:endParaRPr lang="en-US" sz="1530" dirty="0"/>
          </a:p>
        </p:txBody>
      </p:sp>
      <p:sp>
        <p:nvSpPr>
          <p:cNvPr id="10" name="Text 3"/>
          <p:cNvSpPr/>
          <p:nvPr/>
        </p:nvSpPr>
        <p:spPr>
          <a:xfrm>
            <a:off x="5888736" y="5020056"/>
            <a:ext cx="784555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Testing</a:t>
            </a:r>
            <a:endParaRPr lang="en-US" sz="153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286000"/>
            <a:ext cx="4297680" cy="427939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504" y="2286000"/>
            <a:ext cx="4297680" cy="4279392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6064" y="2286000"/>
            <a:ext cx="4297680" cy="427939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232" y="2907792"/>
            <a:ext cx="4233672" cy="363016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2936" y="2907792"/>
            <a:ext cx="4233672" cy="3630168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92640" y="2907792"/>
            <a:ext cx="4233672" cy="3630168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088" y="2304288"/>
            <a:ext cx="4270248" cy="62179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4648" y="2304288"/>
            <a:ext cx="4270248" cy="621792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74352" y="2304288"/>
            <a:ext cx="4270248" cy="621792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685800" y="1463040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380B21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Interface Requirements</a:t>
            </a:r>
            <a:endParaRPr lang="en-US" sz="3840" dirty="0"/>
          </a:p>
        </p:txBody>
      </p:sp>
      <p:sp>
        <p:nvSpPr>
          <p:cNvPr id="14" name="Text 1"/>
          <p:cNvSpPr/>
          <p:nvPr/>
        </p:nvSpPr>
        <p:spPr>
          <a:xfrm>
            <a:off x="914400" y="3099816"/>
            <a:ext cx="384962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Hardware</a:t>
            </a:r>
            <a:endParaRPr lang="en-US" sz="1920" dirty="0"/>
          </a:p>
        </p:txBody>
      </p:sp>
      <p:sp>
        <p:nvSpPr>
          <p:cNvPr id="15" name="Text 2"/>
          <p:cNvSpPr/>
          <p:nvPr/>
        </p:nvSpPr>
        <p:spPr>
          <a:xfrm>
            <a:off x="2761488" y="2432304"/>
            <a:ext cx="137160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454545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1</a:t>
            </a:r>
            <a:endParaRPr lang="en-US" sz="1920" dirty="0"/>
          </a:p>
        </p:txBody>
      </p:sp>
      <p:sp>
        <p:nvSpPr>
          <p:cNvPr id="16" name="Text 3"/>
          <p:cNvSpPr/>
          <p:nvPr/>
        </p:nvSpPr>
        <p:spPr>
          <a:xfrm>
            <a:off x="914400" y="3575304"/>
            <a:ext cx="384962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• Intel Core i7/i5 Processor or higher</a:t>
            </a:r>
            <a:endParaRPr lang="en-US" sz="1530" dirty="0"/>
          </a:p>
        </p:txBody>
      </p:sp>
      <p:sp>
        <p:nvSpPr>
          <p:cNvPr id="17" name="Text 4"/>
          <p:cNvSpPr/>
          <p:nvPr/>
        </p:nvSpPr>
        <p:spPr>
          <a:xfrm>
            <a:off x="914400" y="3995928"/>
            <a:ext cx="384962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• 8 GB RAM or more</a:t>
            </a:r>
            <a:endParaRPr lang="en-US" sz="1530" dirty="0"/>
          </a:p>
        </p:txBody>
      </p:sp>
      <p:sp>
        <p:nvSpPr>
          <p:cNvPr id="18" name="Text 5"/>
          <p:cNvSpPr/>
          <p:nvPr/>
        </p:nvSpPr>
        <p:spPr>
          <a:xfrm>
            <a:off x="914400" y="4416552"/>
            <a:ext cx="384962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• Color SVGA monitor</a:t>
            </a:r>
            <a:endParaRPr lang="en-US" sz="1530" dirty="0"/>
          </a:p>
        </p:txBody>
      </p:sp>
      <p:sp>
        <p:nvSpPr>
          <p:cNvPr id="19" name="Text 6"/>
          <p:cNvSpPr/>
          <p:nvPr/>
        </p:nvSpPr>
        <p:spPr>
          <a:xfrm>
            <a:off x="914400" y="4837176"/>
            <a:ext cx="384962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• 500 GB Hard Disk space</a:t>
            </a:r>
            <a:endParaRPr lang="en-US" sz="1530" dirty="0"/>
          </a:p>
        </p:txBody>
      </p:sp>
      <p:sp>
        <p:nvSpPr>
          <p:cNvPr id="20" name="Text 7"/>
          <p:cNvSpPr/>
          <p:nvPr/>
        </p:nvSpPr>
        <p:spPr>
          <a:xfrm>
            <a:off x="914400" y="5257800"/>
            <a:ext cx="384962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• Mouse</a:t>
            </a:r>
            <a:endParaRPr lang="en-US" sz="1530" dirty="0"/>
          </a:p>
        </p:txBody>
      </p:sp>
      <p:sp>
        <p:nvSpPr>
          <p:cNvPr id="21" name="Text 8"/>
          <p:cNvSpPr/>
          <p:nvPr/>
        </p:nvSpPr>
        <p:spPr>
          <a:xfrm>
            <a:off x="914400" y="5678424"/>
            <a:ext cx="384962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• Keyboard</a:t>
            </a:r>
            <a:endParaRPr lang="en-US" sz="1530" dirty="0"/>
          </a:p>
        </p:txBody>
      </p:sp>
      <p:sp>
        <p:nvSpPr>
          <p:cNvPr id="22" name="Text 9"/>
          <p:cNvSpPr/>
          <p:nvPr/>
        </p:nvSpPr>
        <p:spPr>
          <a:xfrm>
            <a:off x="914400" y="6089904"/>
            <a:ext cx="384962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• Internet access (4G or Wi-Fi)</a:t>
            </a:r>
            <a:endParaRPr lang="en-US" sz="1530" dirty="0"/>
          </a:p>
        </p:txBody>
      </p:sp>
      <p:sp>
        <p:nvSpPr>
          <p:cNvPr id="23" name="Text 10"/>
          <p:cNvSpPr/>
          <p:nvPr/>
        </p:nvSpPr>
        <p:spPr>
          <a:xfrm>
            <a:off x="5394960" y="3099816"/>
            <a:ext cx="384962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Software</a:t>
            </a:r>
            <a:endParaRPr lang="en-US" sz="1920" dirty="0"/>
          </a:p>
        </p:txBody>
      </p:sp>
      <p:sp>
        <p:nvSpPr>
          <p:cNvPr id="24" name="Text 11"/>
          <p:cNvSpPr/>
          <p:nvPr/>
        </p:nvSpPr>
        <p:spPr>
          <a:xfrm>
            <a:off x="5394960" y="3575304"/>
            <a:ext cx="384962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• Programming Software and IDE:</a:t>
            </a:r>
            <a:endParaRPr lang="en-US" sz="1530" dirty="0"/>
          </a:p>
        </p:txBody>
      </p:sp>
      <p:sp>
        <p:nvSpPr>
          <p:cNvPr id="25" name="Text 12"/>
          <p:cNvSpPr/>
          <p:nvPr/>
        </p:nvSpPr>
        <p:spPr>
          <a:xfrm>
            <a:off x="5394960" y="3995928"/>
            <a:ext cx="3849624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    • Android Studio IDE with Android 9 or higher, utilizing Java</a:t>
            </a:r>
            <a:endParaRPr lang="en-US" sz="1530" dirty="0"/>
          </a:p>
        </p:txBody>
      </p:sp>
      <p:sp>
        <p:nvSpPr>
          <p:cNvPr id="26" name="Text 13"/>
          <p:cNvSpPr/>
          <p:nvPr/>
        </p:nvSpPr>
        <p:spPr>
          <a:xfrm>
            <a:off x="5394960" y="4663440"/>
            <a:ext cx="384962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    • Flutter 1.2 with Dart 2.6 or higher</a:t>
            </a:r>
            <a:endParaRPr lang="en-US" sz="1530" dirty="0"/>
          </a:p>
        </p:txBody>
      </p:sp>
      <p:sp>
        <p:nvSpPr>
          <p:cNvPr id="27" name="Text 14"/>
          <p:cNvSpPr/>
          <p:nvPr/>
        </p:nvSpPr>
        <p:spPr>
          <a:xfrm>
            <a:off x="5394960" y="5084064"/>
            <a:ext cx="384962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• Database: SQLite or Firebase</a:t>
            </a:r>
            <a:endParaRPr lang="en-US" sz="1530" dirty="0"/>
          </a:p>
        </p:txBody>
      </p:sp>
      <p:sp>
        <p:nvSpPr>
          <p:cNvPr id="28" name="Text 15"/>
          <p:cNvSpPr/>
          <p:nvPr/>
        </p:nvSpPr>
        <p:spPr>
          <a:xfrm>
            <a:off x="7251192" y="2432304"/>
            <a:ext cx="137160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454545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2</a:t>
            </a:r>
            <a:endParaRPr lang="en-US" sz="1920" dirty="0"/>
          </a:p>
        </p:txBody>
      </p:sp>
      <p:sp>
        <p:nvSpPr>
          <p:cNvPr id="29" name="Text 16"/>
          <p:cNvSpPr/>
          <p:nvPr/>
        </p:nvSpPr>
        <p:spPr>
          <a:xfrm>
            <a:off x="9884664" y="3099816"/>
            <a:ext cx="384962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2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Testing</a:t>
            </a:r>
            <a:endParaRPr lang="en-US" sz="1920" dirty="0"/>
          </a:p>
        </p:txBody>
      </p:sp>
      <p:sp>
        <p:nvSpPr>
          <p:cNvPr id="30" name="Text 17"/>
          <p:cNvSpPr/>
          <p:nvPr/>
        </p:nvSpPr>
        <p:spPr>
          <a:xfrm>
            <a:off x="9884664" y="3575304"/>
            <a:ext cx="3849624" cy="7315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r>
              <a:rPr lang="en-US" sz="153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• The app can be tested using a mobile device (Android Smartphone or iPhone) or a suitable emulator.</a:t>
            </a:r>
            <a:endParaRPr lang="en-US" sz="1530" dirty="0"/>
          </a:p>
        </p:txBody>
      </p:sp>
      <p:sp>
        <p:nvSpPr>
          <p:cNvPr id="31" name="Text 18"/>
          <p:cNvSpPr/>
          <p:nvPr/>
        </p:nvSpPr>
        <p:spPr>
          <a:xfrm>
            <a:off x="11740896" y="2432304"/>
            <a:ext cx="137160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920" dirty="0">
                <a:solidFill>
                  <a:srgbClr val="454545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3</a:t>
            </a:r>
            <a:endParaRPr lang="en-US" sz="192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806440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773936"/>
            <a:ext cx="13267944" cy="1828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11520" dirty="0" smtClean="0">
                <a:solidFill>
                  <a:srgbClr val="380B21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08</a:t>
            </a:r>
          </a:p>
          <a:p>
            <a:pPr marL="0" indent="0" algn="l">
              <a:lnSpc>
                <a:spcPts val="14400"/>
              </a:lnSpc>
              <a:buNone/>
            </a:pPr>
            <a:endParaRPr lang="en-US" sz="11520" dirty="0"/>
          </a:p>
        </p:txBody>
      </p:sp>
      <p:sp>
        <p:nvSpPr>
          <p:cNvPr id="6" name="Text 1"/>
          <p:cNvSpPr/>
          <p:nvPr/>
        </p:nvSpPr>
        <p:spPr>
          <a:xfrm>
            <a:off x="685800" y="382219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428853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745736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6620"/>
              </a:lnSpc>
              <a:buNone/>
            </a:pPr>
            <a:r>
              <a:rPr lang="en-US" sz="5290" dirty="0">
                <a:solidFill>
                  <a:srgbClr val="380B21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Database Design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6053328"/>
            <a:ext cx="13267944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30"/>
              </a:lnSpc>
              <a:buNone/>
            </a:pPr>
            <a:r>
              <a:rPr lang="en-US" sz="122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 </a:t>
            </a:r>
            <a:endParaRPr lang="en-US" sz="122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39" y="505608"/>
            <a:ext cx="13016753" cy="726679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806440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773936"/>
            <a:ext cx="13267944" cy="1828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11520" dirty="0" smtClean="0">
                <a:solidFill>
                  <a:srgbClr val="380B21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09</a:t>
            </a:r>
            <a:endParaRPr lang="en-US" sz="11520" dirty="0"/>
          </a:p>
        </p:txBody>
      </p:sp>
      <p:sp>
        <p:nvSpPr>
          <p:cNvPr id="6" name="Text 1"/>
          <p:cNvSpPr/>
          <p:nvPr/>
        </p:nvSpPr>
        <p:spPr>
          <a:xfrm>
            <a:off x="685800" y="382219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428853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745736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6620"/>
              </a:lnSpc>
              <a:buNone/>
            </a:pPr>
            <a:r>
              <a:rPr lang="en-US" sz="5290" dirty="0">
                <a:solidFill>
                  <a:srgbClr val="380B21"/>
                </a:solidFill>
                <a:latin typeface="思源宋体-Medium" pitchFamily="34" charset="0"/>
                <a:ea typeface="思源宋体-Medium" pitchFamily="34" charset="-122"/>
              </a:rPr>
              <a:t>Task Sheet</a:t>
            </a:r>
          </a:p>
        </p:txBody>
      </p:sp>
      <p:sp>
        <p:nvSpPr>
          <p:cNvPr id="9" name="Text 4"/>
          <p:cNvSpPr/>
          <p:nvPr/>
        </p:nvSpPr>
        <p:spPr>
          <a:xfrm>
            <a:off x="685800" y="6053328"/>
            <a:ext cx="13267944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30"/>
              </a:lnSpc>
              <a:buNone/>
            </a:pPr>
            <a:r>
              <a:rPr lang="en-US" sz="122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 </a:t>
            </a:r>
            <a:endParaRPr lang="en-US" sz="1220" dirty="0"/>
          </a:p>
        </p:txBody>
      </p:sp>
    </p:spTree>
    <p:extLst>
      <p:ext uri="{BB962C8B-B14F-4D97-AF65-F5344CB8AC3E}">
        <p14:creationId xmlns:p14="http://schemas.microsoft.com/office/powerpoint/2010/main" val="3729725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806440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773936"/>
            <a:ext cx="13267944" cy="1828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11520" dirty="0">
                <a:solidFill>
                  <a:srgbClr val="380B21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01</a:t>
            </a:r>
            <a:endParaRPr lang="en-US" sz="11520" dirty="0"/>
          </a:p>
        </p:txBody>
      </p:sp>
      <p:sp>
        <p:nvSpPr>
          <p:cNvPr id="6" name="Text 1"/>
          <p:cNvSpPr/>
          <p:nvPr/>
        </p:nvSpPr>
        <p:spPr>
          <a:xfrm>
            <a:off x="685800" y="382219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428853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745736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6620"/>
              </a:lnSpc>
              <a:buNone/>
            </a:pPr>
            <a:r>
              <a:rPr lang="en-US" sz="5290" dirty="0">
                <a:solidFill>
                  <a:srgbClr val="380B21"/>
                </a:solidFill>
                <a:latin typeface="思源宋体-Medium" pitchFamily="34" charset="0"/>
                <a:ea typeface="思源宋体-Medium" pitchFamily="34" charset="-122"/>
              </a:rPr>
              <a:t>Acknowledgement</a:t>
            </a:r>
          </a:p>
        </p:txBody>
      </p:sp>
      <p:sp>
        <p:nvSpPr>
          <p:cNvPr id="9" name="Text 4"/>
          <p:cNvSpPr/>
          <p:nvPr/>
        </p:nvSpPr>
        <p:spPr>
          <a:xfrm>
            <a:off x="685800" y="6053328"/>
            <a:ext cx="13267944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30"/>
              </a:lnSpc>
              <a:buNone/>
            </a:pPr>
            <a:r>
              <a:rPr lang="en-US" sz="122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 </a:t>
            </a:r>
            <a:endParaRPr lang="en-US" sz="122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252"/>
            <a:ext cx="14630400" cy="8238744"/>
          </a:xfrm>
          <a:prstGeom prst="rect">
            <a:avLst/>
          </a:prstGeom>
        </p:spPr>
      </p:pic>
      <p:pic>
        <p:nvPicPr>
          <p:cNvPr id="3" name="Image 1"/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xmlns="" r:id="rId5"/>
              </a:ext>
            </a:extLst>
          </a:blip>
          <a:srcRect/>
          <a:stretch/>
        </p:blipFill>
        <p:spPr>
          <a:xfrm>
            <a:off x="0" y="0"/>
            <a:ext cx="4974336" cy="822960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660136" y="2633472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380B21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Task Sheet</a:t>
            </a:r>
            <a:endParaRPr lang="en-US" sz="384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C0B1C69-AB1C-67BD-041F-948A1978770F}"/>
              </a:ext>
            </a:extLst>
          </p:cNvPr>
          <p:cNvSpPr txBox="1"/>
          <p:nvPr/>
        </p:nvSpPr>
        <p:spPr>
          <a:xfrm>
            <a:off x="0" y="7431024"/>
            <a:ext cx="4974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x-none" sz="900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xmlns="" id="{BA3C199B-6005-60AC-0F5D-736E7C4FDA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657687"/>
              </p:ext>
            </p:extLst>
          </p:nvPr>
        </p:nvGraphicFramePr>
        <p:xfrm>
          <a:off x="5539410" y="3538329"/>
          <a:ext cx="8772939" cy="4263612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833038">
                  <a:extLst>
                    <a:ext uri="{9D8B030D-6E8A-4147-A177-3AD203B41FA5}">
                      <a16:colId xmlns:a16="http://schemas.microsoft.com/office/drawing/2014/main" xmlns="" val="1271591847"/>
                    </a:ext>
                  </a:extLst>
                </a:gridCol>
                <a:gridCol w="2432362">
                  <a:extLst>
                    <a:ext uri="{9D8B030D-6E8A-4147-A177-3AD203B41FA5}">
                      <a16:colId xmlns:a16="http://schemas.microsoft.com/office/drawing/2014/main" xmlns="" val="235679554"/>
                    </a:ext>
                  </a:extLst>
                </a:gridCol>
                <a:gridCol w="964874">
                  <a:extLst>
                    <a:ext uri="{9D8B030D-6E8A-4147-A177-3AD203B41FA5}">
                      <a16:colId xmlns:a16="http://schemas.microsoft.com/office/drawing/2014/main" xmlns="" val="3715497918"/>
                    </a:ext>
                  </a:extLst>
                </a:gridCol>
                <a:gridCol w="1028282">
                  <a:extLst>
                    <a:ext uri="{9D8B030D-6E8A-4147-A177-3AD203B41FA5}">
                      <a16:colId xmlns:a16="http://schemas.microsoft.com/office/drawing/2014/main" xmlns="" val="2384511556"/>
                    </a:ext>
                  </a:extLst>
                </a:gridCol>
                <a:gridCol w="2212760">
                  <a:extLst>
                    <a:ext uri="{9D8B030D-6E8A-4147-A177-3AD203B41FA5}">
                      <a16:colId xmlns:a16="http://schemas.microsoft.com/office/drawing/2014/main" xmlns="" val="1826996152"/>
                    </a:ext>
                  </a:extLst>
                </a:gridCol>
                <a:gridCol w="1301623">
                  <a:extLst>
                    <a:ext uri="{9D8B030D-6E8A-4147-A177-3AD203B41FA5}">
                      <a16:colId xmlns:a16="http://schemas.microsoft.com/office/drawing/2014/main" xmlns="" val="428108173"/>
                    </a:ext>
                  </a:extLst>
                </a:gridCol>
              </a:tblGrid>
              <a:tr h="603913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</a:rPr>
                        <a:t>No.</a:t>
                      </a:r>
                      <a:endParaRPr lang="x-none"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B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</a:rPr>
                        <a:t>Task Title</a:t>
                      </a:r>
                      <a:endParaRPr lang="x-none"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B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</a:rPr>
                        <a:t>Start Date</a:t>
                      </a:r>
                      <a:endParaRPr lang="x-none"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B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</a:rPr>
                        <a:t>Actual Days</a:t>
                      </a:r>
                      <a:endParaRPr lang="x-none"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B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</a:rPr>
                        <a:t>Teammate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</a:rPr>
                        <a:t>Name</a:t>
                      </a:r>
                      <a:endParaRPr lang="x-none"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B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</a:rPr>
                        <a:t>Status</a:t>
                      </a:r>
                      <a:endParaRPr lang="x-none" sz="18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52568864"/>
                  </a:ext>
                </a:extLst>
              </a:tr>
              <a:tr h="52999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</a:rPr>
                        <a:t>01.</a:t>
                      </a:r>
                      <a:endParaRPr lang="x-none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B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</a:rPr>
                        <a:t>Requirement Analysis</a:t>
                      </a:r>
                      <a:endParaRPr lang="x-none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BF4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n-lt"/>
                        </a:rPr>
                        <a:t>10-Sep 2025</a:t>
                      </a:r>
                      <a:endParaRPr lang="x-none" sz="1600" b="1" dirty="0">
                        <a:latin typeface="+mn-lt"/>
                      </a:endParaRPr>
                    </a:p>
                  </a:txBody>
                  <a:tcPr vert="wordArtVert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BF4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+mn-lt"/>
                        </a:rPr>
                        <a:t>6 - Days</a:t>
                      </a:r>
                      <a:endParaRPr lang="x-none" sz="1600" b="1" dirty="0">
                        <a:latin typeface="+mn-lt"/>
                      </a:endParaRPr>
                    </a:p>
                    <a:p>
                      <a:pPr algn="ctr"/>
                      <a:endParaRPr lang="x-none" sz="1600" dirty="0">
                        <a:latin typeface="+mn-lt"/>
                      </a:endParaRPr>
                    </a:p>
                  </a:txBody>
                  <a:tcPr vert="wordArtVert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B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</a:rPr>
                        <a:t>Masoom Mallah</a:t>
                      </a:r>
                      <a:endParaRPr lang="x-none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B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latin typeface="+mn-lt"/>
                        </a:rPr>
                        <a:t>Completed</a:t>
                      </a:r>
                      <a:endParaRPr lang="x-none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24151125"/>
                  </a:ext>
                </a:extLst>
              </a:tr>
              <a:tr h="71942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</a:rPr>
                        <a:t>02.</a:t>
                      </a:r>
                      <a:endParaRPr lang="x-none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B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</a:rPr>
                        <a:t>UI / Frontend Development</a:t>
                      </a:r>
                      <a:endParaRPr lang="x-none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B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x-non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B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x-non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B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</a:rPr>
                        <a:t>Abdus  Sami / Muhammad Zaid</a:t>
                      </a:r>
                      <a:endParaRPr lang="x-none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B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+mn-lt"/>
                        </a:rPr>
                        <a:t>Completed</a:t>
                      </a:r>
                      <a:endParaRPr lang="x-none" sz="1600" b="1" dirty="0">
                        <a:latin typeface="+mn-lt"/>
                      </a:endParaRPr>
                    </a:p>
                    <a:p>
                      <a:pPr algn="ctr"/>
                      <a:endParaRPr lang="x-none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3484533"/>
                  </a:ext>
                </a:extLst>
              </a:tr>
              <a:tr h="93525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</a:rPr>
                        <a:t>03.</a:t>
                      </a:r>
                      <a:endParaRPr lang="x-none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B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</a:rPr>
                        <a:t>Backend Development</a:t>
                      </a:r>
                      <a:endParaRPr lang="x-none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B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x-non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B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x-non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B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</a:rPr>
                        <a:t>Muhammad Zaid / Masoom Mallah</a:t>
                      </a:r>
                      <a:endParaRPr lang="x-none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B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+mn-lt"/>
                        </a:rPr>
                        <a:t>Completed</a:t>
                      </a:r>
                      <a:endParaRPr lang="x-none" sz="1600" b="1" dirty="0">
                        <a:latin typeface="+mn-lt"/>
                      </a:endParaRPr>
                    </a:p>
                    <a:p>
                      <a:pPr algn="ctr"/>
                      <a:endParaRPr lang="x-none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95061101"/>
                  </a:ext>
                </a:extLst>
              </a:tr>
              <a:tr h="71942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</a:rPr>
                        <a:t>04.</a:t>
                      </a:r>
                      <a:endParaRPr lang="x-none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B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</a:rPr>
                        <a:t>Integration &amp; Testing</a:t>
                      </a:r>
                      <a:endParaRPr lang="x-none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B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x-non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B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x-non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B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</a:rPr>
                        <a:t>All Members</a:t>
                      </a:r>
                      <a:endParaRPr lang="x-none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B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+mn-lt"/>
                        </a:rPr>
                        <a:t>Completed</a:t>
                      </a:r>
                      <a:endParaRPr lang="x-none" sz="1600" b="1" dirty="0">
                        <a:latin typeface="+mn-lt"/>
                      </a:endParaRPr>
                    </a:p>
                    <a:p>
                      <a:pPr algn="ctr"/>
                      <a:endParaRPr lang="x-none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09868236"/>
                  </a:ext>
                </a:extLst>
              </a:tr>
              <a:tr h="71942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</a:rPr>
                        <a:t>05.</a:t>
                      </a:r>
                      <a:endParaRPr lang="x-none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B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</a:rPr>
                        <a:t>Documentation &amp; User Guide</a:t>
                      </a:r>
                      <a:endParaRPr lang="x-none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B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x-non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BF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x-none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BF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+mn-lt"/>
                        </a:rPr>
                        <a:t>Abdus  Sami</a:t>
                      </a:r>
                      <a:endParaRPr lang="x-none" sz="1600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B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+mn-lt"/>
                        </a:rPr>
                        <a:t>Completed</a:t>
                      </a:r>
                      <a:endParaRPr lang="x-none" sz="1600" b="1" dirty="0">
                        <a:latin typeface="+mn-lt"/>
                      </a:endParaRPr>
                    </a:p>
                    <a:p>
                      <a:pPr algn="ctr"/>
                      <a:endParaRPr lang="x-none" sz="1600" b="1" dirty="0"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19777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86239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593592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6620"/>
              </a:lnSpc>
              <a:buNone/>
            </a:pPr>
            <a:r>
              <a:rPr lang="en-US" sz="5290" dirty="0">
                <a:solidFill>
                  <a:srgbClr val="380B21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Thank You</a:t>
            </a:r>
            <a:endParaRPr lang="en-US" sz="529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CPU with binary numbers and blueprint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0"/>
            <a:ext cx="4974336" cy="8229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136" y="3456432"/>
            <a:ext cx="8293608" cy="384551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660136" y="2633472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380B21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Acknowledgement</a:t>
            </a:r>
            <a:endParaRPr lang="en-US" sz="384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62D4CF2-552B-D575-447B-FA4BE82AAE91}"/>
              </a:ext>
            </a:extLst>
          </p:cNvPr>
          <p:cNvSpPr txBox="1"/>
          <p:nvPr/>
        </p:nvSpPr>
        <p:spPr>
          <a:xfrm>
            <a:off x="5791200" y="3737113"/>
            <a:ext cx="81625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would like to express our sincere gratitude to </a:t>
            </a:r>
            <a:r>
              <a:rPr lang="en-US" b="1" dirty="0"/>
              <a:t>Aptech Limited</a:t>
            </a:r>
            <a:r>
              <a:rPr lang="en-US" dirty="0"/>
              <a:t> for providing us the opportunity to develop the </a:t>
            </a:r>
            <a:r>
              <a:rPr lang="en-US" i="1" dirty="0"/>
              <a:t>AspireEdge – Career Passport: Future Path Explorer</a:t>
            </a:r>
            <a:r>
              <a:rPr lang="en-US" dirty="0"/>
              <a:t> project. This project has enabled us to apply our knowledge in cross-platform development, understand real-world challenges in career guidance, and implement modern technologies to create a meaningful solution.</a:t>
            </a:r>
          </a:p>
          <a:p>
            <a:endParaRPr lang="en-US" dirty="0"/>
          </a:p>
          <a:p>
            <a:r>
              <a:rPr lang="en-US" dirty="0"/>
              <a:t>We are thankful for the constant guidance, encouragement, and support provided throughout this journey, which has been instrumental in shaping both our technical and professional skills.</a:t>
            </a:r>
          </a:p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219375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806440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773936"/>
            <a:ext cx="13267944" cy="1828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11520" dirty="0">
                <a:solidFill>
                  <a:srgbClr val="380B21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02</a:t>
            </a:r>
            <a:endParaRPr lang="en-US" sz="11520" dirty="0"/>
          </a:p>
        </p:txBody>
      </p:sp>
      <p:sp>
        <p:nvSpPr>
          <p:cNvPr id="6" name="Text 1"/>
          <p:cNvSpPr/>
          <p:nvPr/>
        </p:nvSpPr>
        <p:spPr>
          <a:xfrm>
            <a:off x="685800" y="382219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428853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745736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6620"/>
              </a:lnSpc>
              <a:buNone/>
            </a:pPr>
            <a:r>
              <a:rPr lang="en-US" sz="5290" dirty="0">
                <a:solidFill>
                  <a:srgbClr val="380B21"/>
                </a:solidFill>
                <a:latin typeface="思源宋体-Medium" pitchFamily="34" charset="0"/>
                <a:ea typeface="思源宋体-Medium" pitchFamily="34" charset="-122"/>
              </a:rPr>
              <a:t>Project Analysis</a:t>
            </a:r>
          </a:p>
        </p:txBody>
      </p:sp>
      <p:sp>
        <p:nvSpPr>
          <p:cNvPr id="9" name="Text 4"/>
          <p:cNvSpPr/>
          <p:nvPr/>
        </p:nvSpPr>
        <p:spPr>
          <a:xfrm>
            <a:off x="685800" y="6053328"/>
            <a:ext cx="13267944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30"/>
              </a:lnSpc>
              <a:buNone/>
            </a:pPr>
            <a:r>
              <a:rPr lang="en-US" sz="122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 </a:t>
            </a:r>
            <a:endParaRPr lang="en-US" sz="1220" dirty="0"/>
          </a:p>
        </p:txBody>
      </p:sp>
    </p:spTree>
    <p:extLst>
      <p:ext uri="{BB962C8B-B14F-4D97-AF65-F5344CB8AC3E}">
        <p14:creationId xmlns:p14="http://schemas.microsoft.com/office/powerpoint/2010/main" val="3850248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ogramming data on computer monitor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136" y="3456431"/>
            <a:ext cx="8293608" cy="4362351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660136" y="2633472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380B21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Project Analysis</a:t>
            </a:r>
            <a:endParaRPr lang="en-US" sz="384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62D4CF2-552B-D575-447B-FA4BE82AAE91}"/>
              </a:ext>
            </a:extLst>
          </p:cNvPr>
          <p:cNvSpPr txBox="1"/>
          <p:nvPr/>
        </p:nvSpPr>
        <p:spPr>
          <a:xfrm>
            <a:off x="5791200" y="3737113"/>
            <a:ext cx="81625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AspireEdge is a cross-platform career guidance application that empowers students and professionals to make informed decisions about their academic and career journeys. The system provides tier-based navigation tailored to different user categories such as students, undergraduates, postgraduates, and working professionals.</a:t>
            </a:r>
          </a:p>
          <a:p>
            <a:endParaRPr lang="en-US" dirty="0"/>
          </a:p>
          <a:p>
            <a:r>
              <a:rPr lang="en-US" dirty="0"/>
              <a:t>It integrates features like a </a:t>
            </a:r>
            <a:r>
              <a:rPr lang="en-US" b="1" dirty="0"/>
              <a:t>Career Bank</a:t>
            </a:r>
            <a:r>
              <a:rPr lang="en-US" dirty="0"/>
              <a:t> for exploring professions, a </a:t>
            </a:r>
            <a:r>
              <a:rPr lang="en-US" b="1" dirty="0"/>
              <a:t>Career Interest Quiz</a:t>
            </a:r>
            <a:r>
              <a:rPr lang="en-US" dirty="0"/>
              <a:t> for personalized recommendations, </a:t>
            </a:r>
            <a:r>
              <a:rPr lang="en-US" b="1" dirty="0"/>
              <a:t>Stream Selector</a:t>
            </a:r>
            <a:r>
              <a:rPr lang="en-US" dirty="0"/>
              <a:t> for academic guidance, and </a:t>
            </a:r>
            <a:r>
              <a:rPr lang="en-US" b="1" dirty="0"/>
              <a:t>CV and Interview Preparation tools</a:t>
            </a:r>
            <a:r>
              <a:rPr lang="en-US" dirty="0"/>
              <a:t>. The app also includes a </a:t>
            </a:r>
            <a:r>
              <a:rPr lang="en-US" b="1" dirty="0"/>
              <a:t>Resources Hub</a:t>
            </a:r>
            <a:r>
              <a:rPr lang="en-US" dirty="0"/>
              <a:t>, </a:t>
            </a:r>
            <a:r>
              <a:rPr lang="en-US" b="1" dirty="0"/>
              <a:t>Multimedia Guidance (videos, podcasts, expert talks, and panels)</a:t>
            </a:r>
            <a:r>
              <a:rPr lang="en-US" dirty="0"/>
              <a:t>, and a </a:t>
            </a:r>
            <a:r>
              <a:rPr lang="en-US" b="1" dirty="0"/>
              <a:t>Testimonials Carousel</a:t>
            </a:r>
            <a:r>
              <a:rPr lang="en-US" dirty="0"/>
              <a:t>. With email-based authentication, push notifications, and feedback forms, AspireEdge creates a complete digital ecosystem to support career planning.</a:t>
            </a:r>
          </a:p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4040313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806440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773936"/>
            <a:ext cx="13267944" cy="1828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11520" dirty="0">
                <a:solidFill>
                  <a:srgbClr val="380B21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03</a:t>
            </a:r>
            <a:endParaRPr lang="en-US" sz="11520" dirty="0"/>
          </a:p>
        </p:txBody>
      </p:sp>
      <p:sp>
        <p:nvSpPr>
          <p:cNvPr id="6" name="Text 1"/>
          <p:cNvSpPr/>
          <p:nvPr/>
        </p:nvSpPr>
        <p:spPr>
          <a:xfrm>
            <a:off x="685800" y="382219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428853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745736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6620"/>
              </a:lnSpc>
              <a:buNone/>
            </a:pPr>
            <a:r>
              <a:rPr lang="en-US" sz="5290" dirty="0">
                <a:solidFill>
                  <a:srgbClr val="380B21"/>
                </a:solidFill>
                <a:latin typeface="思源宋体-Medium" pitchFamily="34" charset="0"/>
                <a:ea typeface="思源宋体-Medium" pitchFamily="34" charset="-122"/>
              </a:rPr>
              <a:t>Problem Statement</a:t>
            </a:r>
          </a:p>
        </p:txBody>
      </p:sp>
      <p:sp>
        <p:nvSpPr>
          <p:cNvPr id="9" name="Text 4"/>
          <p:cNvSpPr/>
          <p:nvPr/>
        </p:nvSpPr>
        <p:spPr>
          <a:xfrm>
            <a:off x="685800" y="6053328"/>
            <a:ext cx="13267944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30"/>
              </a:lnSpc>
              <a:buNone/>
            </a:pPr>
            <a:r>
              <a:rPr lang="en-US" sz="122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 </a:t>
            </a:r>
            <a:endParaRPr lang="en-US" sz="1220" dirty="0"/>
          </a:p>
        </p:txBody>
      </p:sp>
    </p:spTree>
    <p:extLst>
      <p:ext uri="{BB962C8B-B14F-4D97-AF65-F5344CB8AC3E}">
        <p14:creationId xmlns:p14="http://schemas.microsoft.com/office/powerpoint/2010/main" val="845772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/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xmlns="" r:id="rId5"/>
              </a:ext>
            </a:extLst>
          </a:blip>
          <a:srcRect/>
          <a:stretch/>
        </p:blipFill>
        <p:spPr>
          <a:xfrm>
            <a:off x="0" y="0"/>
            <a:ext cx="4974336" cy="8229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0136" y="3456432"/>
            <a:ext cx="8293608" cy="3394942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5660136" y="2633472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40" dirty="0">
                <a:solidFill>
                  <a:srgbClr val="380B21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Problem Statement</a:t>
            </a:r>
            <a:endParaRPr lang="en-US" sz="384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62D4CF2-552B-D575-447B-FA4BE82AAE91}"/>
              </a:ext>
            </a:extLst>
          </p:cNvPr>
          <p:cNvSpPr txBox="1"/>
          <p:nvPr/>
        </p:nvSpPr>
        <p:spPr>
          <a:xfrm>
            <a:off x="5791200" y="3737113"/>
            <a:ext cx="81625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Many students and young professionals face confusion and uncertainty while choosing the right career path due to a lack of structured, personalized guidance. Traditional solutions are often generic, outdated, and fragmented, leaving users without the clarity needed to align their strengths with career opportunities.</a:t>
            </a:r>
          </a:p>
          <a:p>
            <a:endParaRPr lang="en-US" dirty="0"/>
          </a:p>
          <a:p>
            <a:r>
              <a:rPr lang="en-US" dirty="0"/>
              <a:t>The challenge is to provide an </a:t>
            </a:r>
            <a:r>
              <a:rPr lang="en-US" b="1" dirty="0"/>
              <a:t>interactive, engaging, and comprehensive platform</a:t>
            </a:r>
            <a:r>
              <a:rPr lang="en-US" dirty="0"/>
              <a:t> that enables career exploration, self-assessment, and access to resources in one unified application. AspireEdge addresses this gap by delivering a personalized career passport experience.</a:t>
            </a:r>
          </a:p>
          <a:p>
            <a:endParaRPr lang="x-non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C0B1C69-AB1C-67BD-041F-948A1978770F}"/>
              </a:ext>
            </a:extLst>
          </p:cNvPr>
          <p:cNvSpPr txBox="1"/>
          <p:nvPr/>
        </p:nvSpPr>
        <p:spPr>
          <a:xfrm>
            <a:off x="0" y="7431024"/>
            <a:ext cx="4974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x-none" sz="900" dirty="0"/>
          </a:p>
        </p:txBody>
      </p:sp>
    </p:spTree>
    <p:extLst>
      <p:ext uri="{BB962C8B-B14F-4D97-AF65-F5344CB8AC3E}">
        <p14:creationId xmlns:p14="http://schemas.microsoft.com/office/powerpoint/2010/main" val="3346086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806440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773936"/>
            <a:ext cx="13267944" cy="1828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4400"/>
              </a:lnSpc>
              <a:buNone/>
            </a:pPr>
            <a:r>
              <a:rPr lang="en-US" sz="11520" dirty="0" smtClean="0">
                <a:solidFill>
                  <a:srgbClr val="380B21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04</a:t>
            </a:r>
            <a:endParaRPr lang="en-US" sz="11520" dirty="0"/>
          </a:p>
        </p:txBody>
      </p:sp>
      <p:sp>
        <p:nvSpPr>
          <p:cNvPr id="6" name="Text 1"/>
          <p:cNvSpPr/>
          <p:nvPr/>
        </p:nvSpPr>
        <p:spPr>
          <a:xfrm>
            <a:off x="685800" y="382219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428853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745736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6620"/>
              </a:lnSpc>
              <a:buNone/>
            </a:pPr>
            <a:r>
              <a:rPr lang="en-US" sz="5290" dirty="0">
                <a:solidFill>
                  <a:srgbClr val="380B21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Project Requirements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6053328"/>
            <a:ext cx="13267944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1530"/>
              </a:lnSpc>
              <a:buNone/>
            </a:pPr>
            <a:r>
              <a:rPr lang="en-US" sz="1220" dirty="0">
                <a:solidFill>
                  <a:srgbClr val="4C293A"/>
                </a:solidFill>
                <a:latin typeface="思源宋体-Medium" pitchFamily="34" charset="0"/>
                <a:ea typeface="思源宋体-Medium" pitchFamily="34" charset="-122"/>
                <a:cs typeface="思源宋体-Medium" pitchFamily="34" charset="-120"/>
              </a:rPr>
              <a:t> </a:t>
            </a:r>
            <a:endParaRPr lang="en-US" sz="122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1552</Words>
  <Application>Microsoft Office PowerPoint</Application>
  <PresentationFormat>Custom</PresentationFormat>
  <Paragraphs>248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Aptos</vt:lpstr>
      <vt:lpstr>Arial</vt:lpstr>
      <vt:lpstr>Calibri</vt:lpstr>
      <vt:lpstr>思源宋体-Medium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Microsoft account</cp:lastModifiedBy>
  <cp:revision>6</cp:revision>
  <dcterms:created xsi:type="dcterms:W3CDTF">2025-09-11T14:56:32Z</dcterms:created>
  <dcterms:modified xsi:type="dcterms:W3CDTF">2025-09-14T11:07:44Z</dcterms:modified>
</cp:coreProperties>
</file>